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72"/>
  </p:notesMasterIdLst>
  <p:handoutMasterIdLst>
    <p:handoutMasterId r:id="rId73"/>
  </p:handoutMasterIdLst>
  <p:sldIdLst>
    <p:sldId id="531" r:id="rId2"/>
    <p:sldId id="270" r:id="rId3"/>
    <p:sldId id="330" r:id="rId4"/>
    <p:sldId id="331" r:id="rId5"/>
    <p:sldId id="267" r:id="rId6"/>
    <p:sldId id="332" r:id="rId7"/>
    <p:sldId id="472" r:id="rId8"/>
    <p:sldId id="387" r:id="rId9"/>
    <p:sldId id="388" r:id="rId10"/>
    <p:sldId id="389" r:id="rId11"/>
    <p:sldId id="528" r:id="rId12"/>
    <p:sldId id="529" r:id="rId13"/>
    <p:sldId id="476" r:id="rId14"/>
    <p:sldId id="477" r:id="rId15"/>
    <p:sldId id="549" r:id="rId16"/>
    <p:sldId id="281" r:id="rId17"/>
    <p:sldId id="473" r:id="rId18"/>
    <p:sldId id="475" r:id="rId19"/>
    <p:sldId id="340" r:id="rId20"/>
    <p:sldId id="530" r:id="rId21"/>
    <p:sldId id="547" r:id="rId22"/>
    <p:sldId id="400" r:id="rId23"/>
    <p:sldId id="514" r:id="rId24"/>
    <p:sldId id="478" r:id="rId25"/>
    <p:sldId id="479" r:id="rId26"/>
    <p:sldId id="481" r:id="rId27"/>
    <p:sldId id="480" r:id="rId28"/>
    <p:sldId id="515" r:id="rId29"/>
    <p:sldId id="518" r:id="rId30"/>
    <p:sldId id="483" r:id="rId31"/>
    <p:sldId id="482" r:id="rId32"/>
    <p:sldId id="519" r:id="rId33"/>
    <p:sldId id="520" r:id="rId34"/>
    <p:sldId id="525" r:id="rId35"/>
    <p:sldId id="526" r:id="rId36"/>
    <p:sldId id="527" r:id="rId37"/>
    <p:sldId id="532" r:id="rId38"/>
    <p:sldId id="533" r:id="rId39"/>
    <p:sldId id="534" r:id="rId40"/>
    <p:sldId id="535" r:id="rId41"/>
    <p:sldId id="536" r:id="rId42"/>
    <p:sldId id="537" r:id="rId43"/>
    <p:sldId id="538" r:id="rId44"/>
    <p:sldId id="544" r:id="rId45"/>
    <p:sldId id="545" r:id="rId46"/>
    <p:sldId id="543" r:id="rId47"/>
    <p:sldId id="539" r:id="rId48"/>
    <p:sldId id="541" r:id="rId49"/>
    <p:sldId id="542" r:id="rId50"/>
    <p:sldId id="511" r:id="rId51"/>
    <p:sldId id="513" r:id="rId52"/>
    <p:sldId id="442" r:id="rId53"/>
    <p:sldId id="548" r:id="rId54"/>
    <p:sldId id="437" r:id="rId55"/>
    <p:sldId id="550" r:id="rId56"/>
    <p:sldId id="470" r:id="rId57"/>
    <p:sldId id="420" r:id="rId58"/>
    <p:sldId id="411" r:id="rId59"/>
    <p:sldId id="412" r:id="rId60"/>
    <p:sldId id="522" r:id="rId61"/>
    <p:sldId id="523" r:id="rId62"/>
    <p:sldId id="546" r:id="rId63"/>
    <p:sldId id="521" r:id="rId64"/>
    <p:sldId id="484" r:id="rId65"/>
    <p:sldId id="485" r:id="rId66"/>
    <p:sldId id="273" r:id="rId67"/>
    <p:sldId id="455" r:id="rId68"/>
    <p:sldId id="421" r:id="rId69"/>
    <p:sldId id="449" r:id="rId70"/>
    <p:sldId id="471" r:id="rId71"/>
  </p:sldIdLst>
  <p:sldSz cx="9144000" cy="5143500" type="screen16x9"/>
  <p:notesSz cx="6858000" cy="9144000"/>
  <p:defaultText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BBBDAF-53E0-4E42-85E5-67286F566AD6}">
          <p14:sldIdLst>
            <p14:sldId id="531"/>
          </p14:sldIdLst>
        </p14:section>
        <p14:section name="Short Intro" id="{88626621-2D36-EC49-A896-ECF9714A0E31}">
          <p14:sldIdLst>
            <p14:sldId id="270"/>
            <p14:sldId id="330"/>
            <p14:sldId id="331"/>
            <p14:sldId id="267"/>
            <p14:sldId id="332"/>
          </p14:sldIdLst>
        </p14:section>
        <p14:section name="Surprise 1" id="{B2FCE1E0-2812-CB42-8FCA-A1FF4C16EA4B}">
          <p14:sldIdLst>
            <p14:sldId id="472"/>
            <p14:sldId id="387"/>
            <p14:sldId id="388"/>
            <p14:sldId id="389"/>
            <p14:sldId id="528"/>
            <p14:sldId id="529"/>
            <p14:sldId id="476"/>
            <p14:sldId id="477"/>
            <p14:sldId id="549"/>
            <p14:sldId id="281"/>
          </p14:sldIdLst>
        </p14:section>
        <p14:section name="Surprise 2" id="{262CADCE-0D8C-9240-8E3F-60D14C2E2E8B}">
          <p14:sldIdLst>
            <p14:sldId id="473"/>
            <p14:sldId id="475"/>
            <p14:sldId id="340"/>
            <p14:sldId id="530"/>
            <p14:sldId id="547"/>
            <p14:sldId id="400"/>
            <p14:sldId id="514"/>
            <p14:sldId id="478"/>
            <p14:sldId id="479"/>
            <p14:sldId id="481"/>
            <p14:sldId id="480"/>
          </p14:sldIdLst>
        </p14:section>
        <p14:section name="Surprise: lead time" id="{ABCD2D84-F031-3A4D-83B2-73DD0A3D2A36}">
          <p14:sldIdLst>
            <p14:sldId id="515"/>
            <p14:sldId id="518"/>
            <p14:sldId id="483"/>
            <p14:sldId id="482"/>
            <p14:sldId id="519"/>
            <p14:sldId id="520"/>
            <p14:sldId id="525"/>
            <p14:sldId id="526"/>
            <p14:sldId id="527"/>
          </p14:sldIdLst>
        </p14:section>
        <p14:section name="Surprise: Shared Repos" id="{38076C11-91AD-5C4D-B7AF-252EEE0B8BDE}">
          <p14:sldIdLst>
            <p14:sldId id="532"/>
            <p14:sldId id="533"/>
            <p14:sldId id="534"/>
            <p14:sldId id="535"/>
            <p14:sldId id="536"/>
            <p14:sldId id="537"/>
            <p14:sldId id="538"/>
            <p14:sldId id="544"/>
            <p14:sldId id="545"/>
            <p14:sldId id="543"/>
            <p14:sldId id="539"/>
            <p14:sldId id="541"/>
            <p14:sldId id="542"/>
          </p14:sldIdLst>
        </p14:section>
        <p14:section name="Surprise: Horses" id="{8627D123-12D5-E14D-B7FC-4F6B9BEC11AB}">
          <p14:sldIdLst>
            <p14:sldId id="511"/>
            <p14:sldId id="513"/>
            <p14:sldId id="442"/>
            <p14:sldId id="548"/>
            <p14:sldId id="437"/>
            <p14:sldId id="550"/>
            <p14:sldId id="470"/>
            <p14:sldId id="420"/>
          </p14:sldIdLst>
        </p14:section>
        <p14:section name="Conclude" id="{99949869-8FDF-E446-92FA-39EB42966052}">
          <p14:sldIdLst>
            <p14:sldId id="411"/>
            <p14:sldId id="412"/>
            <p14:sldId id="522"/>
            <p14:sldId id="523"/>
            <p14:sldId id="546"/>
            <p14:sldId id="521"/>
          </p14:sldIdLst>
        </p14:section>
        <p14:section name="Enterprise Adoption Patterns" id="{E502C6FD-F127-1B4D-B275-80A193BF5B05}">
          <p14:sldIdLst/>
        </p14:section>
        <p14:section name="Second Way" id="{AEC7E215-F8F8-B74D-8CB1-B0E9EC7DD735}">
          <p14:sldIdLst>
            <p14:sldId id="484"/>
            <p14:sldId id="485"/>
            <p14:sldId id="273"/>
            <p14:sldId id="455"/>
            <p14:sldId id="421"/>
            <p14:sldId id="449"/>
            <p14:sldId id="471"/>
          </p14:sldIdLst>
        </p14:section>
        <p14:section name="Long Intro" id="{F55DC7C0-625B-5347-86BB-D9473295D5B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76" autoAdjust="0"/>
    <p:restoredTop sz="95028"/>
  </p:normalViewPr>
  <p:slideViewPr>
    <p:cSldViewPr>
      <p:cViewPr varScale="1">
        <p:scale>
          <a:sx n="148" d="100"/>
          <a:sy n="148" d="100"/>
        </p:scale>
        <p:origin x="200" y="272"/>
      </p:cViewPr>
      <p:guideLst>
        <p:guide orient="horz" pos="1620"/>
        <p:guide pos="2880"/>
      </p:guideLst>
    </p:cSldViewPr>
  </p:slideViewPr>
  <p:notesTextViewPr>
    <p:cViewPr>
      <p:scale>
        <a:sx n="1" d="1"/>
        <a:sy n="1" d="1"/>
      </p:scale>
      <p:origin x="0" y="0"/>
    </p:cViewPr>
  </p:notesTextViewPr>
  <p:sorterViewPr>
    <p:cViewPr varScale="1">
      <p:scale>
        <a:sx n="1" d="1"/>
        <a:sy n="1" d="1"/>
      </p:scale>
      <p:origin x="0" y="16776"/>
    </p:cViewPr>
  </p:sorterViewPr>
  <p:notesViewPr>
    <p:cSldViewPr showGuides="1">
      <p:cViewPr varScale="1">
        <p:scale>
          <a:sx n="56" d="100"/>
          <a:sy n="56" d="100"/>
        </p:scale>
        <p:origin x="2204" y="3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CA4CE5-6F20-4694-8B66-7297F321B2D9}" type="datetimeFigureOut">
              <a:rPr lang="en-US" smtClean="0"/>
              <a:t>4/19/16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EC477F-10FA-4B50-9FA1-120AD2C1908E}" type="slidenum">
              <a:rPr lang="en-US" smtClean="0"/>
              <a:t>‹#›</a:t>
            </a:fld>
            <a:endParaRPr lang="en-US"/>
          </a:p>
        </p:txBody>
      </p:sp>
    </p:spTree>
    <p:extLst>
      <p:ext uri="{BB962C8B-B14F-4D97-AF65-F5344CB8AC3E}">
        <p14:creationId xmlns:p14="http://schemas.microsoft.com/office/powerpoint/2010/main" val="374624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F2BC0706-1CF9-4534-B0B6-2D9081BA2302}" type="datetimeFigureOut">
              <a:rPr lang="en-US" smtClean="0"/>
              <a:pPr/>
              <a:t>4/19/16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793C16A6-F61A-4A34-9799-63736007F3BA}" type="slidenum">
              <a:rPr lang="en-US" smtClean="0"/>
              <a:pPr/>
              <a:t>‹#›</a:t>
            </a:fld>
            <a:endParaRPr lang="en-US" dirty="0"/>
          </a:p>
        </p:txBody>
      </p:sp>
    </p:spTree>
    <p:extLst>
      <p:ext uri="{BB962C8B-B14F-4D97-AF65-F5344CB8AC3E}">
        <p14:creationId xmlns:p14="http://schemas.microsoft.com/office/powerpoint/2010/main" val="3163807402"/>
      </p:ext>
    </p:extLst>
  </p:cSld>
  <p:clrMap bg1="lt1" tx1="dk1" bg2="lt2" tx2="dk2" accent1="accent1" accent2="accent2" accent3="accent3" accent4="accent4" accent5="accent5" accent6="accent6" hlink="hlink" folHlink="folHlink"/>
  <p:notesStyle>
    <a:lvl1pPr marL="0" algn="l" defTabSz="914153" rtl="0" eaLnBrk="1" latinLnBrk="0" hangingPunct="1">
      <a:defRPr sz="1200" kern="1200">
        <a:solidFill>
          <a:schemeClr val="tx1"/>
        </a:solidFill>
        <a:latin typeface="Arial" panose="020B0604020202020204" pitchFamily="34" charset="0"/>
        <a:ea typeface="+mn-ea"/>
        <a:cs typeface="+mn-cs"/>
      </a:defRPr>
    </a:lvl1pPr>
    <a:lvl2pPr marL="457070" algn="l" defTabSz="914153" rtl="0" eaLnBrk="1" latinLnBrk="0" hangingPunct="1">
      <a:defRPr sz="1200" kern="1200">
        <a:solidFill>
          <a:schemeClr val="tx1"/>
        </a:solidFill>
        <a:latin typeface="Arial" panose="020B0604020202020204" pitchFamily="34" charset="0"/>
        <a:ea typeface="+mn-ea"/>
        <a:cs typeface="+mn-cs"/>
      </a:defRPr>
    </a:lvl2pPr>
    <a:lvl3pPr marL="914153" algn="l" defTabSz="914153" rtl="0" eaLnBrk="1" latinLnBrk="0" hangingPunct="1">
      <a:defRPr sz="1200" kern="1200">
        <a:solidFill>
          <a:schemeClr val="tx1"/>
        </a:solidFill>
        <a:latin typeface="Arial" panose="020B0604020202020204" pitchFamily="34" charset="0"/>
        <a:ea typeface="+mn-ea"/>
        <a:cs typeface="+mn-cs"/>
      </a:defRPr>
    </a:lvl3pPr>
    <a:lvl4pPr marL="1371226" algn="l" defTabSz="914153" rtl="0" eaLnBrk="1" latinLnBrk="0" hangingPunct="1">
      <a:defRPr sz="1200" kern="1200">
        <a:solidFill>
          <a:schemeClr val="tx1"/>
        </a:solidFill>
        <a:latin typeface="Arial" panose="020B0604020202020204" pitchFamily="34" charset="0"/>
        <a:ea typeface="+mn-ea"/>
        <a:cs typeface="+mn-cs"/>
      </a:defRPr>
    </a:lvl4pPr>
    <a:lvl5pPr marL="1828304" algn="l" defTabSz="914153" rtl="0" eaLnBrk="1" latinLnBrk="0" hangingPunct="1">
      <a:defRPr sz="1200" kern="1200">
        <a:solidFill>
          <a:schemeClr val="tx1"/>
        </a:solidFill>
        <a:latin typeface="Arial" panose="020B0604020202020204" pitchFamily="34" charset="0"/>
        <a:ea typeface="+mn-ea"/>
        <a:cs typeface="+mn-cs"/>
      </a:defRPr>
    </a:lvl5pPr>
    <a:lvl6pPr marL="2285373" algn="l" defTabSz="914153" rtl="0" eaLnBrk="1" latinLnBrk="0" hangingPunct="1">
      <a:defRPr sz="1200" kern="1200">
        <a:solidFill>
          <a:schemeClr val="tx1"/>
        </a:solidFill>
        <a:latin typeface="+mn-lt"/>
        <a:ea typeface="+mn-ea"/>
        <a:cs typeface="+mn-cs"/>
      </a:defRPr>
    </a:lvl6pPr>
    <a:lvl7pPr marL="2742443" algn="l" defTabSz="914153" rtl="0" eaLnBrk="1" latinLnBrk="0" hangingPunct="1">
      <a:defRPr sz="1200" kern="1200">
        <a:solidFill>
          <a:schemeClr val="tx1"/>
        </a:solidFill>
        <a:latin typeface="+mn-lt"/>
        <a:ea typeface="+mn-ea"/>
        <a:cs typeface="+mn-cs"/>
      </a:defRPr>
    </a:lvl7pPr>
    <a:lvl8pPr marL="3199520" algn="l" defTabSz="914153" rtl="0" eaLnBrk="1" latinLnBrk="0" hangingPunct="1">
      <a:defRPr sz="1200" kern="1200">
        <a:solidFill>
          <a:schemeClr val="tx1"/>
        </a:solidFill>
        <a:latin typeface="+mn-lt"/>
        <a:ea typeface="+mn-ea"/>
        <a:cs typeface="+mn-cs"/>
      </a:defRPr>
    </a:lvl8pPr>
    <a:lvl9pPr marL="3656594" algn="l" defTabSz="9141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306755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r>
              <a:rPr lang="en-US" dirty="0" smtClean="0">
                <a:latin typeface="Arial" charset="0"/>
                <a:ea typeface="ＭＳ Ｐゴシック" pitchFamily="34" charset="-128"/>
              </a:rPr>
              <a:t>My name is Gene Kim.  My</a:t>
            </a:r>
            <a:r>
              <a:rPr lang="en-US" baseline="0" dirty="0" smtClean="0">
                <a:latin typeface="Arial" charset="0"/>
                <a:ea typeface="ＭＳ Ｐゴシック" pitchFamily="34" charset="-128"/>
              </a:rPr>
              <a:t> area of passion started when I was the CTO and founder of Tripwire in 1999.  I started keeping a list that we called “Gene’s list of people with great kung </a:t>
            </a:r>
            <a:r>
              <a:rPr lang="en-US" baseline="0" dirty="0" err="1" smtClean="0">
                <a:latin typeface="Arial" charset="0"/>
                <a:ea typeface="ＭＳ Ｐゴシック" pitchFamily="34" charset="-128"/>
              </a:rPr>
              <a:t>fu</a:t>
            </a:r>
            <a:r>
              <a:rPr lang="en-US" baseline="0" dirty="0" smtClean="0">
                <a:latin typeface="Arial" charset="0"/>
                <a:ea typeface="ＭＳ Ｐゴシック" pitchFamily="34" charset="-128"/>
              </a:rPr>
              <a:t>.”  These were the organizations that </a:t>
            </a:r>
            <a:r>
              <a:rPr lang="en-US" baseline="0" dirty="0" err="1" smtClean="0">
                <a:latin typeface="Arial" charset="0"/>
                <a:ea typeface="ＭＳ Ｐゴシック" pitchFamily="34" charset="-128"/>
              </a:rPr>
              <a:t>simutaneously</a:t>
            </a:r>
            <a:r>
              <a:rPr lang="en-US" baseline="0" dirty="0" smtClean="0">
                <a:latin typeface="Arial" charset="0"/>
                <a:ea typeface="ＭＳ Ｐゴシック" pitchFamily="34" charset="-128"/>
              </a:rPr>
              <a:t>…</a:t>
            </a:r>
          </a:p>
          <a:p>
            <a:endParaRPr lang="en-US" baseline="0" dirty="0" smtClean="0">
              <a:latin typeface="Arial" charset="0"/>
              <a:ea typeface="ＭＳ Ｐゴシック" pitchFamily="34" charset="-128"/>
            </a:endParaRPr>
          </a:p>
          <a:p>
            <a:pPr defTabSz="914318">
              <a:defRPr/>
            </a:pPr>
            <a:r>
              <a:rPr lang="en-US" dirty="0"/>
              <a:t>In the next 25 minutes, I’m really excited to share with you some of my key </a:t>
            </a:r>
            <a:r>
              <a:rPr lang="en-US" dirty="0" err="1"/>
              <a:t>learnings</a:t>
            </a:r>
            <a:r>
              <a:rPr lang="en-US" dirty="0"/>
              <a:t>, which I’m hoping that will not only be applicable to you, but that you’ll be able to put into practice right away, and get some amazing results.</a:t>
            </a:r>
          </a:p>
          <a:p>
            <a:endParaRPr lang="en-US" baseline="0" dirty="0" smtClean="0">
              <a:latin typeface="Arial" charset="0"/>
              <a:ea typeface="ＭＳ Ｐゴシック" pitchFamily="34" charset="-128"/>
            </a:endParaRPr>
          </a:p>
          <a:p>
            <a:r>
              <a:rPr lang="en-US" baseline="0" smtClean="0">
                <a:latin typeface="Arial" charset="0"/>
                <a:ea typeface="ＭＳ Ｐゴシック" pitchFamily="34" charset="-128"/>
              </a:rPr>
              <a:t>But let me tell you how my journey began…</a:t>
            </a:r>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394656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Mountain West Ruby</a:t>
            </a:r>
            <a:r>
              <a:rPr lang="en-US" baseline="0" dirty="0" smtClean="0"/>
              <a:t> Conference: Yukihiro Matsumoto, creator of Ruby was attending</a:t>
            </a:r>
            <a:r>
              <a:rPr lang="en-US" baseline="0" dirty="0" smtClean="0"/>
              <a:t>! Joshua Timberman, Chef</a:t>
            </a:r>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41834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300225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182290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r>
              <a:rPr lang="en-US" dirty="0" smtClean="0">
                <a:latin typeface="Arial" charset="0"/>
                <a:ea typeface="ＭＳ Ｐゴシック" pitchFamily="34" charset="-128"/>
              </a:rPr>
              <a:t>My name is Gene Kim.  My</a:t>
            </a:r>
            <a:r>
              <a:rPr lang="en-US" baseline="0" dirty="0" smtClean="0">
                <a:latin typeface="Arial" charset="0"/>
                <a:ea typeface="ＭＳ Ｐゴシック" pitchFamily="34" charset="-128"/>
              </a:rPr>
              <a:t> area of passion started when I was the CTO and founder of Tripwire in 1999.  I started keeping a list that we called “Gene’s list of people with great kung </a:t>
            </a:r>
            <a:r>
              <a:rPr lang="en-US" baseline="0" dirty="0" err="1" smtClean="0">
                <a:latin typeface="Arial" charset="0"/>
                <a:ea typeface="ＭＳ Ｐゴシック" pitchFamily="34" charset="-128"/>
              </a:rPr>
              <a:t>fu</a:t>
            </a:r>
            <a:r>
              <a:rPr lang="en-US" baseline="0" dirty="0" smtClean="0">
                <a:latin typeface="Arial" charset="0"/>
                <a:ea typeface="ＭＳ Ｐゴシック" pitchFamily="34" charset="-128"/>
              </a:rPr>
              <a:t>.”  These were the organizations that </a:t>
            </a:r>
            <a:r>
              <a:rPr lang="en-US" baseline="0" dirty="0" err="1" smtClean="0">
                <a:latin typeface="Arial" charset="0"/>
                <a:ea typeface="ＭＳ Ｐゴシック" pitchFamily="34" charset="-128"/>
              </a:rPr>
              <a:t>simutaneously</a:t>
            </a:r>
            <a:r>
              <a:rPr lang="en-US" baseline="0" dirty="0" smtClean="0">
                <a:latin typeface="Arial" charset="0"/>
                <a:ea typeface="ＭＳ Ｐゴシック" pitchFamily="34" charset="-128"/>
              </a:rPr>
              <a:t>…</a:t>
            </a:r>
          </a:p>
          <a:p>
            <a:endParaRPr lang="en-US" baseline="0" dirty="0" smtClean="0">
              <a:latin typeface="Arial" charset="0"/>
              <a:ea typeface="ＭＳ Ｐゴシック" pitchFamily="34" charset="-128"/>
            </a:endParaRPr>
          </a:p>
          <a:p>
            <a:pPr defTabSz="914318">
              <a:defRPr/>
            </a:pPr>
            <a:r>
              <a:rPr lang="en-US" dirty="0"/>
              <a:t>In the next 25 minutes, I’m really excited to share with you some of my key </a:t>
            </a:r>
            <a:r>
              <a:rPr lang="en-US" dirty="0" err="1"/>
              <a:t>learnings</a:t>
            </a:r>
            <a:r>
              <a:rPr lang="en-US" dirty="0"/>
              <a:t>, which I’m hoping that will not only be applicable to you, but that you’ll be able to put into practice right away, and get some amazing results.</a:t>
            </a:r>
          </a:p>
          <a:p>
            <a:endParaRPr lang="en-US" baseline="0" dirty="0" smtClean="0">
              <a:latin typeface="Arial" charset="0"/>
              <a:ea typeface="ＭＳ Ｐゴシック" pitchFamily="34" charset="-128"/>
            </a:endParaRPr>
          </a:p>
          <a:p>
            <a:r>
              <a:rPr lang="en-US" baseline="0" smtClean="0">
                <a:latin typeface="Arial" charset="0"/>
                <a:ea typeface="ＭＳ Ｐゴシック" pitchFamily="34" charset="-128"/>
              </a:rPr>
              <a:t>But let me tell you how my journey began…</a:t>
            </a:r>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127015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91975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 Lambert,</a:t>
            </a:r>
            <a:r>
              <a:rPr lang="en-US" baseline="0" dirty="0" smtClean="0"/>
              <a:t> </a:t>
            </a:r>
            <a:r>
              <a:rPr lang="en-US" baseline="0" dirty="0" err="1" smtClean="0"/>
              <a:t>GitHub</a:t>
            </a:r>
            <a:r>
              <a:rPr lang="en-US" baseline="0" dirty="0" smtClean="0"/>
              <a:t> presentation yesterday</a:t>
            </a:r>
            <a:endParaRPr lang="en-US" dirty="0"/>
          </a:p>
        </p:txBody>
      </p:sp>
      <p:sp>
        <p:nvSpPr>
          <p:cNvPr id="4" name="Slide Number Placeholder 3"/>
          <p:cNvSpPr>
            <a:spLocks noGrp="1"/>
          </p:cNvSpPr>
          <p:nvPr>
            <p:ph type="sldNum" sz="quarter" idx="10"/>
          </p:nvPr>
        </p:nvSpPr>
        <p:spPr/>
        <p:txBody>
          <a:bodyPr/>
          <a:lstStyle/>
          <a:p>
            <a:fld id="{793C16A6-F61A-4A34-9799-63736007F3BA}" type="slidenum">
              <a:rPr lang="en-US" smtClean="0"/>
              <a:pPr/>
              <a:t>33</a:t>
            </a:fld>
            <a:endParaRPr lang="en-US" dirty="0"/>
          </a:p>
        </p:txBody>
      </p:sp>
    </p:spTree>
    <p:extLst>
      <p:ext uri="{BB962C8B-B14F-4D97-AF65-F5344CB8AC3E}">
        <p14:creationId xmlns:p14="http://schemas.microsoft.com/office/powerpoint/2010/main" val="991512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648048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8914" name="Rectangle 3"/>
          <p:cNvSpPr>
            <a:spLocks noGrp="1" noChangeArrowheads="1"/>
          </p:cNvSpPr>
          <p:nvPr>
            <p:ph type="body" idx="1"/>
          </p:nvPr>
        </p:nvSpPr>
        <p:spPr bwMode="auto">
          <a:xfrm>
            <a:off x="687388" y="4343400"/>
            <a:ext cx="5483225" cy="4114800"/>
          </a:xfrm>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22927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156816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picture of messy data center ] </a:t>
            </a:r>
            <a:br>
              <a:rPr lang="en-US" dirty="0"/>
            </a:br>
            <a:r>
              <a:rPr lang="en-US" dirty="0"/>
              <a:t/>
            </a:r>
            <a:br>
              <a:rPr lang="en-US" dirty="0"/>
            </a:br>
            <a:r>
              <a:rPr lang="en-US" dirty="0"/>
              <a:t>Ten minutes into Bill’s first day on the job, he has to deal with a payroll run failure.  Tomorrow is payday, and finance just found out that while all the salaried employees are going to get paid, none of the hourly factory employees will.  </a:t>
            </a:r>
            <a:br>
              <a:rPr lang="en-US" dirty="0"/>
            </a:br>
            <a:r>
              <a:rPr lang="en-US" dirty="0"/>
              <a:t/>
            </a:r>
            <a:br>
              <a:rPr lang="en-US" dirty="0"/>
            </a:br>
            <a:r>
              <a:rPr lang="en-US" dirty="0"/>
              <a:t>All their records from the factory timekeeping systems were zeroed out.</a:t>
            </a:r>
            <a:br>
              <a:rPr lang="en-US" dirty="0"/>
            </a:br>
            <a:r>
              <a:rPr lang="en-US" dirty="0"/>
              <a:t/>
            </a:r>
            <a:br>
              <a:rPr lang="en-US" dirty="0"/>
            </a:br>
            <a:r>
              <a:rPr lang="en-US" dirty="0"/>
              <a:t>Was it a SAN failure?  A database failure?  An application failure?  Interface failure? Cabling error?</a:t>
            </a:r>
            <a:br>
              <a:rPr lang="en-US" dirty="0"/>
            </a:br>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fld id="{CE7CFA1E-DD7F-CB41-A3B2-785D7916CDA9}"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241083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72610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1:00/12:30</a:t>
            </a:r>
          </a:p>
          <a:p>
            <a:r>
              <a:rPr lang="en-US" dirty="0" smtClean="0"/>
              <a:t>This is Row1</a:t>
            </a:r>
            <a:r>
              <a:rPr lang="en-US" baseline="0" dirty="0" smtClean="0"/>
              <a:t> for our software development program.  This is a picture of our “program board”.  On the vertical we have time: 7 iterations.  On the horizontal you have the teams.  There are 41.</a:t>
            </a:r>
          </a:p>
          <a:p>
            <a:r>
              <a:rPr lang="en-US" baseline="0" dirty="0" smtClean="0"/>
              <a:t>The blue cards represent features. The yellow cards represent dependencies.  The strings link the features to their dependencies.</a:t>
            </a:r>
          </a:p>
          <a:p>
            <a:r>
              <a:rPr lang="en-US" baseline="0" dirty="0" smtClean="0"/>
              <a:t>This overall picture gives us a visual of our dependencies between component teams required to deliver a feature.</a:t>
            </a:r>
          </a:p>
          <a:p>
            <a:r>
              <a:rPr lang="en-US" baseline="0" dirty="0" smtClean="0"/>
              <a:t>Conway predicted that 4 teams would create a 4 pass compiler.  This to me looks like a 41 pass compiler. </a:t>
            </a:r>
          </a:p>
          <a:p>
            <a:r>
              <a:rPr lang="en-US" baseline="0" dirty="0" smtClean="0"/>
              <a:t>By making our dependencies visible we can begin to understand handoffs and move towards feature teams.</a:t>
            </a:r>
          </a:p>
          <a:p>
            <a:r>
              <a:rPr lang="en-US" baseline="0" dirty="0" smtClean="0"/>
              <a:t>One final note: This picture DOES NOT include all the operations teams required to deliver the solution.</a:t>
            </a:r>
            <a:endParaRPr lang="en-US" dirty="0"/>
          </a:p>
        </p:txBody>
      </p:sp>
      <p:sp>
        <p:nvSpPr>
          <p:cNvPr id="4" name="Slide Number Placeholder 3"/>
          <p:cNvSpPr>
            <a:spLocks noGrp="1"/>
          </p:cNvSpPr>
          <p:nvPr>
            <p:ph type="sldNum" sz="quarter" idx="10"/>
          </p:nvPr>
        </p:nvSpPr>
        <p:spPr/>
        <p:txBody>
          <a:bodyPr/>
          <a:lstStyle/>
          <a:p>
            <a:fld id="{10123C24-0C4B-4532-916C-040E929711FF}" type="slidenum">
              <a:rPr lang="en-US" smtClean="0"/>
              <a:pPr/>
              <a:t>55</a:t>
            </a:fld>
            <a:endParaRPr lang="en-US" dirty="0"/>
          </a:p>
        </p:txBody>
      </p:sp>
    </p:spTree>
    <p:extLst>
      <p:ext uri="{BB962C8B-B14F-4D97-AF65-F5344CB8AC3E}">
        <p14:creationId xmlns:p14="http://schemas.microsoft.com/office/powerpoint/2010/main" val="387637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a:xfrm>
            <a:off x="-90786" y="-417001"/>
            <a:ext cx="181571" cy="462359"/>
          </a:xfrm>
        </p:spPr>
        <p:txBody>
          <a:bodyPr/>
          <a:lstStyle/>
          <a:p>
            <a:pPr>
              <a:defRPr/>
            </a:pPr>
            <a:fld id="{369CD635-9A0F-4B54-9A93-CDF2A3B64945}" type="slidenum">
              <a:rPr lang="en-US" smtClean="0">
                <a:solidFill>
                  <a:prstClr val="black"/>
                </a:solidFill>
              </a:rPr>
              <a:pPr>
                <a:defRPr/>
              </a:pPr>
              <a:t>58</a:t>
            </a:fld>
            <a:endParaRPr lang="en-US">
              <a:solidFill>
                <a:prstClr val="black"/>
              </a:solidFill>
            </a:endParaRPr>
          </a:p>
        </p:txBody>
      </p:sp>
    </p:spTree>
    <p:extLst>
      <p:ext uri="{BB962C8B-B14F-4D97-AF65-F5344CB8AC3E}">
        <p14:creationId xmlns:p14="http://schemas.microsoft.com/office/powerpoint/2010/main" val="373253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committee:</a:t>
            </a:r>
            <a:r>
              <a:rPr lang="en-US" baseline="0" dirty="0" smtClean="0"/>
              <a:t> Markos Rendell, Benjamin Wootton, Ben </a:t>
            </a:r>
            <a:r>
              <a:rPr lang="en-US" baseline="0" dirty="0" err="1" smtClean="0"/>
              <a:t>Grinnel</a:t>
            </a:r>
            <a:endParaRPr lang="en-US" dirty="0"/>
          </a:p>
        </p:txBody>
      </p:sp>
      <p:sp>
        <p:nvSpPr>
          <p:cNvPr id="4" name="Slide Number Placeholder 3"/>
          <p:cNvSpPr>
            <a:spLocks noGrp="1"/>
          </p:cNvSpPr>
          <p:nvPr>
            <p:ph type="sldNum" sz="quarter" idx="10"/>
          </p:nvPr>
        </p:nvSpPr>
        <p:spPr/>
        <p:txBody>
          <a:bodyPr/>
          <a:lstStyle/>
          <a:p>
            <a:fld id="{793C16A6-F61A-4A34-9799-63736007F3BA}" type="slidenum">
              <a:rPr lang="en-US" smtClean="0"/>
              <a:pPr/>
              <a:t>62</a:t>
            </a:fld>
            <a:endParaRPr lang="en-US" dirty="0"/>
          </a:p>
        </p:txBody>
      </p:sp>
    </p:spTree>
    <p:extLst>
      <p:ext uri="{BB962C8B-B14F-4D97-AF65-F5344CB8AC3E}">
        <p14:creationId xmlns:p14="http://schemas.microsoft.com/office/powerpoint/2010/main" val="502239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fld id="{60602EE6-F92E-4B4D-9A1B-1BD54118AFD3}"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934023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r>
              <a:rPr lang="en-US" dirty="0" smtClean="0">
                <a:latin typeface="Arial" charset="0"/>
                <a:ea typeface="ＭＳ Ｐゴシック" pitchFamily="34" charset="-128"/>
              </a:rPr>
              <a:t>My name is Gene Kim.  My</a:t>
            </a:r>
            <a:r>
              <a:rPr lang="en-US" baseline="0" dirty="0" smtClean="0">
                <a:latin typeface="Arial" charset="0"/>
                <a:ea typeface="ＭＳ Ｐゴシック" pitchFamily="34" charset="-128"/>
              </a:rPr>
              <a:t> area of passion started when I was the CTO and founder of Tripwire in 1999.  I started keeping a list that we called “Gene’s list of people with great kung </a:t>
            </a:r>
            <a:r>
              <a:rPr lang="en-US" baseline="0" dirty="0" err="1" smtClean="0">
                <a:latin typeface="Arial" charset="0"/>
                <a:ea typeface="ＭＳ Ｐゴシック" pitchFamily="34" charset="-128"/>
              </a:rPr>
              <a:t>fu</a:t>
            </a:r>
            <a:r>
              <a:rPr lang="en-US" baseline="0" dirty="0" smtClean="0">
                <a:latin typeface="Arial" charset="0"/>
                <a:ea typeface="ＭＳ Ｐゴシック" pitchFamily="34" charset="-128"/>
              </a:rPr>
              <a:t>.”  These were the organizations that </a:t>
            </a:r>
            <a:r>
              <a:rPr lang="en-US" baseline="0" dirty="0" err="1" smtClean="0">
                <a:latin typeface="Arial" charset="0"/>
                <a:ea typeface="ＭＳ Ｐゴシック" pitchFamily="34" charset="-128"/>
              </a:rPr>
              <a:t>simutaneously</a:t>
            </a:r>
            <a:r>
              <a:rPr lang="en-US" baseline="0" dirty="0" smtClean="0">
                <a:latin typeface="Arial" charset="0"/>
                <a:ea typeface="ＭＳ Ｐゴシック" pitchFamily="34" charset="-128"/>
              </a:rPr>
              <a:t>…</a:t>
            </a:r>
          </a:p>
          <a:p>
            <a:endParaRPr lang="en-US" baseline="0" dirty="0" smtClean="0">
              <a:latin typeface="Arial" charset="0"/>
              <a:ea typeface="ＭＳ Ｐゴシック" pitchFamily="34" charset="-128"/>
            </a:endParaRPr>
          </a:p>
          <a:p>
            <a:pPr defTabSz="914318">
              <a:defRPr/>
            </a:pPr>
            <a:r>
              <a:rPr lang="en-US" dirty="0"/>
              <a:t>In the next 25 minutes, I’m really excited to share with you some of my key </a:t>
            </a:r>
            <a:r>
              <a:rPr lang="en-US" dirty="0" err="1"/>
              <a:t>learnings</a:t>
            </a:r>
            <a:r>
              <a:rPr lang="en-US" dirty="0"/>
              <a:t>, which I’m hoping that will not only be applicable to you, but that you’ll be able to put into practice right away, and get some amazing results.</a:t>
            </a:r>
          </a:p>
          <a:p>
            <a:endParaRPr lang="en-US" baseline="0" dirty="0" smtClean="0">
              <a:latin typeface="Arial" charset="0"/>
              <a:ea typeface="ＭＳ Ｐゴシック" pitchFamily="34" charset="-128"/>
            </a:endParaRPr>
          </a:p>
          <a:p>
            <a:r>
              <a:rPr lang="en-US" baseline="0" smtClean="0">
                <a:latin typeface="Arial" charset="0"/>
                <a:ea typeface="ＭＳ Ｐゴシック" pitchFamily="34" charset="-128"/>
              </a:rPr>
              <a:t>But let me tell you how my journey began…</a:t>
            </a:r>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961558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So who</a:t>
            </a:r>
            <a:r>
              <a:rPr lang="en-US" baseline="0" dirty="0" smtClean="0"/>
              <a:t> are all these constituencies that we can help, and increase our relevance as Tripwire practitioners and champions?</a:t>
            </a:r>
          </a:p>
          <a:p>
            <a:endParaRPr lang="en-US" baseline="0" dirty="0" smtClean="0"/>
          </a:p>
          <a:p>
            <a:r>
              <a:rPr lang="en-US" dirty="0" smtClean="0"/>
              <a:t>How</a:t>
            </a:r>
            <a:r>
              <a:rPr lang="en-US" baseline="0" dirty="0" smtClean="0"/>
              <a:t> many people here are in </a:t>
            </a:r>
            <a:r>
              <a:rPr lang="en-US" baseline="0" dirty="0" err="1" smtClean="0"/>
              <a:t>infosec</a:t>
            </a:r>
            <a:r>
              <a:rPr lang="en-US" baseline="0" dirty="0" smtClean="0"/>
              <a:t>?</a:t>
            </a:r>
          </a:p>
          <a:p>
            <a:endParaRPr lang="en-US" baseline="0" dirty="0" smtClean="0"/>
          </a:p>
          <a:p>
            <a:r>
              <a:rPr lang="en-US" baseline="0" dirty="0" smtClean="0"/>
              <a:t>Goal: protect critical systems and data</a:t>
            </a:r>
          </a:p>
          <a:p>
            <a:r>
              <a:rPr lang="en-US" baseline="0" dirty="0" smtClean="0"/>
              <a:t>Safeguard organizational commitments</a:t>
            </a:r>
          </a:p>
          <a:p>
            <a:r>
              <a:rPr lang="en-US" baseline="0" dirty="0" smtClean="0"/>
              <a:t>Prevent security breaches, help quickly detect and recover from them</a:t>
            </a:r>
          </a:p>
          <a:p>
            <a:endParaRPr lang="en-US" baseline="0" dirty="0" smtClean="0"/>
          </a:p>
          <a:p>
            <a:r>
              <a:rPr lang="en-US" baseline="0" dirty="0" smtClean="0"/>
              <a:t>Bad day: no security standards</a:t>
            </a:r>
          </a:p>
          <a:p>
            <a:r>
              <a:rPr lang="en-US" baseline="0" dirty="0" smtClean="0"/>
              <a:t>No one is complying</a:t>
            </a:r>
          </a:p>
          <a:p>
            <a:r>
              <a:rPr lang="en-US" baseline="0" dirty="0" smtClean="0"/>
              <a:t>Yes, we’re 3 years behind.  “</a:t>
            </a:r>
            <a:r>
              <a:rPr lang="en-US" baseline="0" dirty="0" err="1" smtClean="0"/>
              <a:t>Whaddya</a:t>
            </a:r>
            <a:r>
              <a:rPr lang="en-US" baseline="0" dirty="0" smtClean="0"/>
              <a:t> </a:t>
            </a:r>
            <a:r>
              <a:rPr lang="en-US" baseline="0" dirty="0" err="1" smtClean="0"/>
              <a:t>gonna</a:t>
            </a:r>
            <a:r>
              <a:rPr lang="en-US" baseline="0" dirty="0" smtClean="0"/>
              <a:t> do about it?”</a:t>
            </a:r>
          </a:p>
          <a:p>
            <a:endParaRPr lang="en-US" baseline="0" dirty="0" smtClean="0"/>
          </a:p>
          <a:p>
            <a:r>
              <a:rPr lang="en-US" baseline="0" dirty="0" smtClean="0"/>
              <a:t>Vs. we (Tripwire owner) can become more relevant and add value by help </a:t>
            </a:r>
            <a:r>
              <a:rPr lang="en-US" baseline="0" dirty="0" err="1" smtClean="0"/>
              <a:t>infosec</a:t>
            </a:r>
            <a:r>
              <a:rPr lang="en-US" baseline="0" dirty="0" smtClean="0"/>
              <a:t> by leveraging all the configuration guidance out there</a:t>
            </a:r>
          </a:p>
          <a:p>
            <a:r>
              <a:rPr lang="en-US" baseline="0" dirty="0" smtClean="0"/>
              <a:t>Measure variance between </a:t>
            </a:r>
            <a:r>
              <a:rPr lang="en-US" baseline="0" dirty="0" err="1" smtClean="0"/>
              <a:t>produciton</a:t>
            </a:r>
            <a:r>
              <a:rPr lang="en-US" baseline="0" dirty="0" smtClean="0"/>
              <a:t> and those known good states</a:t>
            </a:r>
          </a:p>
          <a:p>
            <a:r>
              <a:rPr lang="en-US" baseline="0" dirty="0" smtClean="0"/>
              <a:t>Trust and verify that when management says, we’ve trued up the configurations, they’ve actually done it</a:t>
            </a:r>
          </a:p>
          <a:p>
            <a:endParaRPr lang="en-US" baseline="0" dirty="0" smtClean="0"/>
          </a:p>
          <a:p>
            <a:r>
              <a:rPr lang="en-US" baseline="0" dirty="0" smtClean="0"/>
              <a:t>Why?  Now, more than ever, there are an ever increasing amount of regulatory and contractual requirements to protect systems and data</a:t>
            </a:r>
            <a:endParaRPr lang="en-US" dirty="0"/>
          </a:p>
        </p:txBody>
      </p:sp>
      <p:sp>
        <p:nvSpPr>
          <p:cNvPr id="4" name="Slide Number Placeholder 3"/>
          <p:cNvSpPr>
            <a:spLocks noGrp="1"/>
          </p:cNvSpPr>
          <p:nvPr>
            <p:ph type="sldNum" sz="quarter" idx="10"/>
          </p:nvPr>
        </p:nvSpPr>
        <p:spPr/>
        <p:txBody>
          <a:bodyPr/>
          <a:lstStyle/>
          <a:p>
            <a:pPr>
              <a:defRPr/>
            </a:pPr>
            <a:fld id="{DA2DACBE-57C1-4F8E-80BE-5D443532BBF8}" type="slidenum">
              <a:rPr lang="en-US" smtClean="0"/>
              <a:pPr>
                <a:defRPr/>
              </a:pPr>
              <a:t>65</a:t>
            </a:fld>
            <a:endParaRPr lang="en-US"/>
          </a:p>
        </p:txBody>
      </p:sp>
    </p:spTree>
    <p:extLst>
      <p:ext uri="{BB962C8B-B14F-4D97-AF65-F5344CB8AC3E}">
        <p14:creationId xmlns:p14="http://schemas.microsoft.com/office/powerpoint/2010/main" val="1777947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Source:</a:t>
            </a:r>
            <a:r>
              <a:rPr lang="en-US" baseline="0" dirty="0" smtClean="0"/>
              <a:t> http://</a:t>
            </a:r>
            <a:r>
              <a:rPr lang="en-US" baseline="0" dirty="0" err="1" smtClean="0"/>
              <a:t>biobreak.wordpress.com</a:t>
            </a:r>
            <a:r>
              <a:rPr lang="en-US" baseline="0" dirty="0" smtClean="0"/>
              <a:t>/2010/10/07/games-evangelism-dos-and-</a:t>
            </a:r>
            <a:r>
              <a:rPr lang="en-US" baseline="0" dirty="0" err="1" smtClean="0"/>
              <a:t>donts</a:t>
            </a:r>
            <a:r>
              <a:rPr lang="en-US" baseline="0" dirty="0" smtClean="0"/>
              <a:t>/</a:t>
            </a:r>
          </a:p>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74313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r>
              <a:rPr lang="en-US" dirty="0" smtClean="0">
                <a:latin typeface="Arial" charset="0"/>
                <a:ea typeface="ＭＳ Ｐゴシック" pitchFamily="34" charset="-128"/>
              </a:rPr>
              <a:t>My name is Gene Kim.  My</a:t>
            </a:r>
            <a:r>
              <a:rPr lang="en-US" baseline="0" dirty="0" smtClean="0">
                <a:latin typeface="Arial" charset="0"/>
                <a:ea typeface="ＭＳ Ｐゴシック" pitchFamily="34" charset="-128"/>
              </a:rPr>
              <a:t> area of passion started when I was the CTO and founder of Tripwire in 1999.  I started keeping a list that we called “Gene’s list of people with great kung </a:t>
            </a:r>
            <a:r>
              <a:rPr lang="en-US" baseline="0" dirty="0" err="1" smtClean="0">
                <a:latin typeface="Arial" charset="0"/>
                <a:ea typeface="ＭＳ Ｐゴシック" pitchFamily="34" charset="-128"/>
              </a:rPr>
              <a:t>fu</a:t>
            </a:r>
            <a:r>
              <a:rPr lang="en-US" baseline="0" dirty="0" smtClean="0">
                <a:latin typeface="Arial" charset="0"/>
                <a:ea typeface="ＭＳ Ｐゴシック" pitchFamily="34" charset="-128"/>
              </a:rPr>
              <a:t>.”  These were the organizations that </a:t>
            </a:r>
            <a:r>
              <a:rPr lang="en-US" baseline="0" dirty="0" err="1" smtClean="0">
                <a:latin typeface="Arial" charset="0"/>
                <a:ea typeface="ＭＳ Ｐゴシック" pitchFamily="34" charset="-128"/>
              </a:rPr>
              <a:t>simutaneously</a:t>
            </a:r>
            <a:r>
              <a:rPr lang="en-US" baseline="0" dirty="0" smtClean="0">
                <a:latin typeface="Arial" charset="0"/>
                <a:ea typeface="ＭＳ Ｐゴシック" pitchFamily="34" charset="-128"/>
              </a:rPr>
              <a:t>…</a:t>
            </a:r>
          </a:p>
          <a:p>
            <a:endParaRPr lang="en-US" baseline="0" dirty="0" smtClean="0">
              <a:latin typeface="Arial" charset="0"/>
              <a:ea typeface="ＭＳ Ｐゴシック" pitchFamily="34" charset="-128"/>
            </a:endParaRPr>
          </a:p>
          <a:p>
            <a:pPr defTabSz="914318">
              <a:defRPr/>
            </a:pPr>
            <a:r>
              <a:rPr lang="en-US" dirty="0"/>
              <a:t>In the next 25 minutes, I’m really excited to share with you some of my key </a:t>
            </a:r>
            <a:r>
              <a:rPr lang="en-US" dirty="0" err="1"/>
              <a:t>learnings</a:t>
            </a:r>
            <a:r>
              <a:rPr lang="en-US" dirty="0"/>
              <a:t>, which I’m hoping that will not only be applicable to you, but that you’ll be able to put into practice right away, and get some amazing results.</a:t>
            </a:r>
          </a:p>
          <a:p>
            <a:endParaRPr lang="en-US" baseline="0" dirty="0" smtClean="0">
              <a:latin typeface="Arial" charset="0"/>
              <a:ea typeface="ＭＳ Ｐゴシック" pitchFamily="34" charset="-128"/>
            </a:endParaRPr>
          </a:p>
          <a:p>
            <a:r>
              <a:rPr lang="en-US" baseline="0" smtClean="0">
                <a:latin typeface="Arial" charset="0"/>
                <a:ea typeface="ＭＳ Ｐゴシック" pitchFamily="34" charset="-128"/>
              </a:rPr>
              <a:t>But let me tell you how my journey began…</a:t>
            </a:r>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147541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66579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66579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66579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66579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64515" name="Rectangle 3"/>
          <p:cNvSpPr>
            <a:spLocks noGrp="1" noChangeArrowheads="1"/>
          </p:cNvSpPr>
          <p:nvPr>
            <p:ph type="body" idx="1"/>
          </p:nvPr>
        </p:nvSpPr>
        <p:spPr bwMode="auto">
          <a:xfrm>
            <a:off x="687389" y="4343400"/>
            <a:ext cx="5483225" cy="4114800"/>
          </a:xfrm>
          <a:noFill/>
        </p:spPr>
        <p:txBody>
          <a:bodyPr/>
          <a:lstStyle/>
          <a:p>
            <a:r>
              <a:rPr lang="en-US" dirty="0" smtClean="0">
                <a:latin typeface="Arial" charset="0"/>
                <a:ea typeface="ＭＳ Ｐゴシック" pitchFamily="34" charset="-128"/>
              </a:rPr>
              <a:t>My name is Gene Kim.  My</a:t>
            </a:r>
            <a:r>
              <a:rPr lang="en-US" baseline="0" dirty="0" smtClean="0">
                <a:latin typeface="Arial" charset="0"/>
                <a:ea typeface="ＭＳ Ｐゴシック" pitchFamily="34" charset="-128"/>
              </a:rPr>
              <a:t> area of passion started when I was the CTO and founder of Tripwire in 1999.  I started keeping a list that we called “Gene’s list of people with great kung </a:t>
            </a:r>
            <a:r>
              <a:rPr lang="en-US" baseline="0" dirty="0" err="1" smtClean="0">
                <a:latin typeface="Arial" charset="0"/>
                <a:ea typeface="ＭＳ Ｐゴシック" pitchFamily="34" charset="-128"/>
              </a:rPr>
              <a:t>fu</a:t>
            </a:r>
            <a:r>
              <a:rPr lang="en-US" baseline="0" dirty="0" smtClean="0">
                <a:latin typeface="Arial" charset="0"/>
                <a:ea typeface="ＭＳ Ｐゴシック" pitchFamily="34" charset="-128"/>
              </a:rPr>
              <a:t>.”  These were the organizations that </a:t>
            </a:r>
            <a:r>
              <a:rPr lang="en-US" baseline="0" dirty="0" err="1" smtClean="0">
                <a:latin typeface="Arial" charset="0"/>
                <a:ea typeface="ＭＳ Ｐゴシック" pitchFamily="34" charset="-128"/>
              </a:rPr>
              <a:t>simutaneously</a:t>
            </a:r>
            <a:r>
              <a:rPr lang="en-US" baseline="0" dirty="0" smtClean="0">
                <a:latin typeface="Arial" charset="0"/>
                <a:ea typeface="ＭＳ Ｐゴシック" pitchFamily="34" charset="-128"/>
              </a:rPr>
              <a:t>…</a:t>
            </a:r>
          </a:p>
          <a:p>
            <a:endParaRPr lang="en-US" baseline="0" dirty="0" smtClean="0">
              <a:latin typeface="Arial" charset="0"/>
              <a:ea typeface="ＭＳ Ｐゴシック" pitchFamily="34" charset="-128"/>
            </a:endParaRPr>
          </a:p>
          <a:p>
            <a:pPr defTabSz="914318">
              <a:defRPr/>
            </a:pPr>
            <a:r>
              <a:rPr lang="en-US" dirty="0"/>
              <a:t>In the next 25 minutes, I’m really excited to share with you some of my key </a:t>
            </a:r>
            <a:r>
              <a:rPr lang="en-US" dirty="0" err="1"/>
              <a:t>learnings</a:t>
            </a:r>
            <a:r>
              <a:rPr lang="en-US" dirty="0"/>
              <a:t>, which I’m hoping that will not only be applicable to you, but that you’ll be able to put into practice right away, and get some amazing results.</a:t>
            </a:r>
          </a:p>
          <a:p>
            <a:endParaRPr lang="en-US" baseline="0" dirty="0" smtClean="0">
              <a:latin typeface="Arial" charset="0"/>
              <a:ea typeface="ＭＳ Ｐゴシック" pitchFamily="34" charset="-128"/>
            </a:endParaRPr>
          </a:p>
          <a:p>
            <a:r>
              <a:rPr lang="en-US" baseline="0" smtClean="0">
                <a:latin typeface="Arial" charset="0"/>
                <a:ea typeface="ＭＳ Ｐゴシック" pitchFamily="34" charset="-128"/>
              </a:rPr>
              <a:t>But let me tell you how my journey began…</a:t>
            </a:r>
            <a:endParaRPr lang="en-US" baseline="0" dirty="0" smtClean="0">
              <a:latin typeface="Arial" charset="0"/>
              <a:ea typeface="ＭＳ Ｐゴシック" pitchFamily="34" charset="-128"/>
            </a:endParaRPr>
          </a:p>
        </p:txBody>
      </p:sp>
    </p:spTree>
    <p:extLst>
      <p:ext uri="{BB962C8B-B14F-4D97-AF65-F5344CB8AC3E}">
        <p14:creationId xmlns:p14="http://schemas.microsoft.com/office/powerpoint/2010/main" val="185925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ngle ">
    <p:spTree>
      <p:nvGrpSpPr>
        <p:cNvPr id="1" name=""/>
        <p:cNvGrpSpPr/>
        <p:nvPr/>
      </p:nvGrpSpPr>
      <p:grpSpPr>
        <a:xfrm>
          <a:off x="0" y="0"/>
          <a:ext cx="0" cy="0"/>
          <a:chOff x="0" y="0"/>
          <a:chExt cx="0" cy="0"/>
        </a:xfrm>
      </p:grpSpPr>
      <p:sp>
        <p:nvSpPr>
          <p:cNvPr id="8" name="Rectangle 9"/>
          <p:cNvSpPr>
            <a:spLocks noChangeArrowheads="1"/>
          </p:cNvSpPr>
          <p:nvPr/>
        </p:nvSpPr>
        <p:spPr bwMode="auto">
          <a:xfrm>
            <a:off x="533408" y="4558905"/>
            <a:ext cx="148431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fontAlgn="base">
              <a:spcBef>
                <a:spcPct val="0"/>
              </a:spcBef>
              <a:spcAft>
                <a:spcPct val="0"/>
              </a:spcAft>
            </a:pPr>
            <a:r>
              <a:rPr lang="en-US" sz="1200" dirty="0">
                <a:solidFill>
                  <a:prstClr val="white"/>
                </a:solidFill>
                <a:latin typeface="Arial" pitchFamily="34" charset="0"/>
                <a:ea typeface="ＭＳ Ｐゴシック" pitchFamily="34" charset="-128"/>
                <a:cs typeface="Arial" panose="020B0604020202020204" pitchFamily="34" charset="0"/>
              </a:rPr>
              <a:t>Session ID:</a:t>
            </a:r>
          </a:p>
        </p:txBody>
      </p:sp>
      <p:sp>
        <p:nvSpPr>
          <p:cNvPr id="15" name="Text Placeholder 14"/>
          <p:cNvSpPr>
            <a:spLocks noGrp="1"/>
          </p:cNvSpPr>
          <p:nvPr>
            <p:ph type="body" sz="quarter" idx="10"/>
          </p:nvPr>
        </p:nvSpPr>
        <p:spPr>
          <a:xfrm>
            <a:off x="441434" y="3058516"/>
            <a:ext cx="3657600" cy="291662"/>
          </a:xfrm>
        </p:spPr>
        <p:txBody>
          <a:bodyPr/>
          <a:lstStyle>
            <a:lvl1pPr marL="0" indent="0">
              <a:buNone/>
              <a:defRPr sz="1800" b="1"/>
            </a:lvl1pPr>
          </a:lstStyle>
          <a:p>
            <a:pPr lvl="0"/>
            <a:r>
              <a:rPr lang="en-US" dirty="0" smtClean="0"/>
              <a:t>Click to edit Master text styles</a:t>
            </a:r>
          </a:p>
        </p:txBody>
      </p:sp>
      <p:sp>
        <p:nvSpPr>
          <p:cNvPr id="17" name="Text Placeholder 14"/>
          <p:cNvSpPr>
            <a:spLocks noGrp="1"/>
          </p:cNvSpPr>
          <p:nvPr>
            <p:ph type="body" sz="quarter" idx="11"/>
          </p:nvPr>
        </p:nvSpPr>
        <p:spPr>
          <a:xfrm>
            <a:off x="441434" y="3314700"/>
            <a:ext cx="3657600" cy="514350"/>
          </a:xfrm>
        </p:spPr>
        <p:txBody>
          <a:bodyPr>
            <a:normAutofit/>
          </a:bodyPr>
          <a:lstStyle>
            <a:lvl1pPr marL="0" indent="0">
              <a:buNone/>
              <a:defRPr sz="1400" b="1"/>
            </a:lvl1pPr>
          </a:lstStyle>
          <a:p>
            <a:pPr lvl="0"/>
            <a:r>
              <a:rPr lang="en-US" dirty="0" smtClean="0"/>
              <a:t>Click to edit Master text styles</a:t>
            </a:r>
          </a:p>
        </p:txBody>
      </p:sp>
      <p:sp>
        <p:nvSpPr>
          <p:cNvPr id="20" name="Text Placeholder 19"/>
          <p:cNvSpPr>
            <a:spLocks noGrp="1"/>
          </p:cNvSpPr>
          <p:nvPr>
            <p:ph type="body" sz="quarter" idx="12"/>
          </p:nvPr>
        </p:nvSpPr>
        <p:spPr>
          <a:xfrm>
            <a:off x="441437" y="457200"/>
            <a:ext cx="7788165" cy="2400300"/>
          </a:xfrm>
        </p:spPr>
        <p:txBody>
          <a:bodyPr anchor="b">
            <a:noAutofit/>
          </a:bodyPr>
          <a:lstStyle>
            <a:lvl1pPr marL="0" indent="0">
              <a:spcBef>
                <a:spcPts val="0"/>
              </a:spcBef>
              <a:spcAft>
                <a:spcPts val="450"/>
              </a:spcAft>
              <a:buFontTx/>
              <a:buNone/>
              <a:defRPr sz="3600" b="1" baseline="0">
                <a:latin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Tree>
    <p:extLst>
      <p:ext uri="{BB962C8B-B14F-4D97-AF65-F5344CB8AC3E}">
        <p14:creationId xmlns:p14="http://schemas.microsoft.com/office/powerpoint/2010/main" val="1132981630"/>
      </p:ext>
    </p:extLst>
  </p:cSld>
  <p:clrMapOvr>
    <a:masterClrMapping/>
  </p:clrMapOvr>
  <p:transition>
    <p:fade/>
  </p:transition>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94122"/>
          </a:xfrm>
        </p:spPr>
        <p:txBody>
          <a:bodyPr anchor="t">
            <a:noAutofit/>
          </a:bodyPr>
          <a:lstStyle>
            <a:lvl1pPr algn="l">
              <a:defRPr sz="3200" b="1">
                <a:solidFill>
                  <a:schemeClr val="tx1"/>
                </a:solidFill>
                <a:latin typeface="Arial" panose="020B0604020202020204" pitchFamily="34" charset="0"/>
                <a:ea typeface="Verdana"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spcBef>
                <a:spcPts val="900"/>
              </a:spcBef>
              <a:spcAft>
                <a:spcPts val="900"/>
              </a:spcAft>
              <a:buClr>
                <a:srgbClr val="FAA819"/>
              </a:buClr>
              <a:defRPr sz="2800"/>
            </a:lvl1pPr>
            <a:lvl2pPr>
              <a:spcBef>
                <a:spcPts val="0"/>
              </a:spcBef>
              <a:spcAft>
                <a:spcPts val="900"/>
              </a:spcAft>
              <a:buClr>
                <a:srgbClr val="FAA819"/>
              </a:buClr>
              <a:defRPr sz="2400"/>
            </a:lvl2pPr>
            <a:lvl3pPr>
              <a:spcBef>
                <a:spcPts val="0"/>
              </a:spcBef>
              <a:spcAft>
                <a:spcPts val="600"/>
              </a:spcAft>
              <a:buClr>
                <a:srgbClr val="FAA819"/>
              </a:buCl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3245531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94122"/>
          </a:xfrm>
        </p:spPr>
        <p:txBody>
          <a:bodyPr anchor="t"/>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815401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9016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20500"/>
            <a:ext cx="8229600" cy="1102519"/>
          </a:xfrm>
        </p:spPr>
        <p:txBody>
          <a:bodyPr anchor="ctr"/>
          <a:lstStyle>
            <a:lvl1pPr algn="ctr">
              <a:defRPr sz="4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7449803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Large Content">
    <p:spTree>
      <p:nvGrpSpPr>
        <p:cNvPr id="1" name=""/>
        <p:cNvGrpSpPr/>
        <p:nvPr/>
      </p:nvGrpSpPr>
      <p:grpSpPr>
        <a:xfrm>
          <a:off x="0" y="0"/>
          <a:ext cx="0" cy="0"/>
          <a:chOff x="0" y="0"/>
          <a:chExt cx="0" cy="0"/>
        </a:xfrm>
      </p:grpSpPr>
      <p:sp>
        <p:nvSpPr>
          <p:cNvPr id="2" name="Title 1"/>
          <p:cNvSpPr>
            <a:spLocks noGrp="1"/>
          </p:cNvSpPr>
          <p:nvPr>
            <p:ph type="title"/>
          </p:nvPr>
        </p:nvSpPr>
        <p:spPr>
          <a:xfrm>
            <a:off x="300950" y="431029"/>
            <a:ext cx="8597515" cy="380061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3792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301625" y="1239519"/>
            <a:ext cx="8596313" cy="329755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42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87829" y="960323"/>
            <a:ext cx="6872514" cy="38657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290681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quares and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Clr>
                <a:srgbClr val="E7161A"/>
              </a:buClr>
              <a:buFont typeface="Wingdings" charset="2"/>
              <a:buChar char="§"/>
              <a:defRPr>
                <a:solidFill>
                  <a:schemeClr val="tx2"/>
                </a:solidFill>
              </a:defRPr>
            </a:lvl1pPr>
            <a:lvl2pPr marL="742950" indent="-285750">
              <a:buClr>
                <a:srgbClr val="E7161A"/>
              </a:buClr>
              <a:buFont typeface="Arial"/>
              <a:buChar char="•"/>
              <a:defRPr>
                <a:solidFill>
                  <a:schemeClr val="tx2"/>
                </a:solidFill>
              </a:defRPr>
            </a:lvl2pPr>
            <a:lvl3pPr marL="1143000" indent="-228600">
              <a:buClr>
                <a:srgbClr val="E7161A"/>
              </a:buClr>
              <a:buFont typeface="Lucida Grande"/>
              <a:buChar char="-"/>
              <a:defRPr>
                <a:solidFill>
                  <a:schemeClr val="tx2"/>
                </a:solidFill>
              </a:defRPr>
            </a:lvl3pPr>
            <a:lvl4pPr marL="1600200" indent="-228600">
              <a:buClr>
                <a:srgbClr val="E7161A"/>
              </a:buClr>
              <a:buFont typeface="Lucida Grande"/>
              <a:buChar char="›"/>
              <a:defRPr>
                <a:solidFill>
                  <a:schemeClr val="tx2"/>
                </a:solidFill>
              </a:defRPr>
            </a:lvl4pPr>
            <a:lvl5pPr marL="2057400" indent="-228600">
              <a:buClr>
                <a:srgbClr val="E7161A"/>
              </a:buClr>
              <a:buFont typeface="Courier New"/>
              <a:buChar char="o"/>
              <a:defRPr>
                <a:solidFill>
                  <a:schemeClr val="tx2"/>
                </a:solidFill>
              </a:defRPr>
            </a:lvl5pPr>
            <a:lvl6pPr marL="2628900" indent="-342900">
              <a:buClr>
                <a:srgbClr val="E22123"/>
              </a:buClr>
              <a:buFont typeface="Arial"/>
              <a:buChar char="•"/>
              <a:defRPr>
                <a:solidFill>
                  <a:schemeClr val="tx2"/>
                </a:solidFill>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Rectangle 9"/>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7" name="Group 16"/>
          <p:cNvGrpSpPr/>
          <p:nvPr userDrawn="1"/>
        </p:nvGrpSpPr>
        <p:grpSpPr>
          <a:xfrm>
            <a:off x="8426450" y="273050"/>
            <a:ext cx="469901" cy="469900"/>
            <a:chOff x="838199" y="2743200"/>
            <a:chExt cx="1193801" cy="1193799"/>
          </a:xfrm>
          <a:solidFill>
            <a:srgbClr val="87878C"/>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smtClean="0"/>
              <a:t>Content slide headline</a:t>
            </a:r>
            <a:endParaRPr lang="en-US" dirty="0"/>
          </a:p>
        </p:txBody>
      </p:sp>
      <p:sp>
        <p:nvSpPr>
          <p:cNvPr id="15"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dirty="0" smtClean="0">
                <a:solidFill>
                  <a:schemeClr val="tx1">
                    <a:tint val="75000"/>
                  </a:schemeClr>
                </a:solidFill>
                <a:effectLst/>
                <a:latin typeface="+mn-lt"/>
                <a:ea typeface="+mn-ea"/>
                <a:cs typeface="+mn-cs"/>
              </a:rPr>
              <a:t> </a:t>
            </a:r>
            <a:r>
              <a:rPr lang="en-US" sz="800" kern="1200" dirty="0" smtClean="0">
                <a:solidFill>
                  <a:schemeClr val="tx1">
                    <a:tint val="75000"/>
                  </a:schemeClr>
                </a:solidFill>
                <a:effectLst/>
                <a:latin typeface="+mn-lt"/>
                <a:ea typeface="+mn-ea"/>
                <a:cs typeface="+mn-cs"/>
              </a:rPr>
              <a:t>CSG </a:t>
            </a:r>
            <a:r>
              <a:rPr lang="en-AU" sz="800" kern="1200" dirty="0" smtClean="0">
                <a:solidFill>
                  <a:schemeClr val="tx1">
                    <a:tint val="75000"/>
                  </a:schemeClr>
                </a:solidFill>
                <a:effectLst/>
                <a:latin typeface="+mn-lt"/>
                <a:ea typeface="+mn-ea"/>
                <a:cs typeface="+mn-cs"/>
              </a:rPr>
              <a:t>International Confidential and Proprietary Information</a:t>
            </a:r>
            <a:r>
              <a:rPr lang="en-US" sz="800" kern="1200" baseline="0" dirty="0" smtClean="0">
                <a:solidFill>
                  <a:schemeClr val="tx1">
                    <a:tint val="75000"/>
                  </a:schemeClr>
                </a:solidFill>
                <a:effectLst/>
                <a:latin typeface="+mn-lt"/>
                <a:ea typeface="+mn-ea"/>
                <a:cs typeface="+mn-cs"/>
              </a:rPr>
              <a:t>                            </a:t>
            </a:r>
            <a:r>
              <a:rPr lang="en-AU" sz="800" b="0" kern="1200" dirty="0" smtClean="0">
                <a:solidFill>
                  <a:schemeClr val="tx1">
                    <a:tint val="75000"/>
                  </a:schemeClr>
                </a:solidFill>
                <a:latin typeface="+mn-lt"/>
                <a:ea typeface="+mn-ea"/>
                <a:cs typeface="+mn-cs"/>
              </a:rPr>
              <a:t>Copyright</a:t>
            </a:r>
            <a:r>
              <a:rPr lang="en-AU" sz="800" kern="1200" dirty="0" smtClean="0">
                <a:solidFill>
                  <a:schemeClr val="tx1">
                    <a:tint val="75000"/>
                  </a:schemeClr>
                </a:solidFill>
                <a:latin typeface="+mn-lt"/>
                <a:ea typeface="+mn-ea"/>
                <a:cs typeface="+mn-cs"/>
              </a:rPr>
              <a:t> © 2015 CSG Systems International, Inc. and/or its affiliates (“CSG International”). All rights reserved.</a:t>
            </a:r>
            <a:endParaRPr lang="en-AU" sz="800" kern="1200" dirty="0">
              <a:solidFill>
                <a:schemeClr val="tx1">
                  <a:tint val="75000"/>
                </a:schemeClr>
              </a:solidFill>
              <a:latin typeface="+mn-lt"/>
              <a:ea typeface="+mn-ea"/>
              <a:cs typeface="+mn-cs"/>
            </a:endParaRPr>
          </a:p>
        </p:txBody>
      </p:sp>
      <p:sp>
        <p:nvSpPr>
          <p:cNvPr id="14" name="Slide Number Placeholder 3"/>
          <p:cNvSpPr>
            <a:spLocks noGrp="1"/>
          </p:cNvSpPr>
          <p:nvPr>
            <p:ph type="sldNum" sz="quarter" idx="4"/>
          </p:nvPr>
        </p:nvSpPr>
        <p:spPr>
          <a:xfrm>
            <a:off x="395536" y="4828778"/>
            <a:ext cx="333400" cy="274637"/>
          </a:xfrm>
          <a:prstGeom prst="rect">
            <a:avLst/>
          </a:prstGeom>
        </p:spPr>
        <p:txBody>
          <a:bodyPr vert="horz" lIns="91440" tIns="45720" rIns="91440" bIns="45720" rtlCol="0" anchor="ctr"/>
          <a:lstStyle>
            <a:lvl1pPr algn="r">
              <a:defRPr lang="en-AU" sz="800" b="1" kern="1200" smtClean="0">
                <a:solidFill>
                  <a:schemeClr val="tx1">
                    <a:tint val="75000"/>
                  </a:schemeClr>
                </a:solidFill>
                <a:effectLst/>
                <a:latin typeface="+mn-lt"/>
                <a:ea typeface="+mn-ea"/>
                <a:cs typeface="+mn-cs"/>
              </a:defRPr>
            </a:lvl1pPr>
          </a:lstStyle>
          <a:p>
            <a:fld id="{24F9C604-95B0-46C7-9D86-179232C830D6}" type="slidenum">
              <a:rPr lang="en-AU" smtClean="0"/>
              <a:pPr/>
              <a:t>‹#›</a:t>
            </a:fld>
            <a:endParaRPr lang="en-AU" dirty="0"/>
          </a:p>
        </p:txBody>
      </p:sp>
    </p:spTree>
    <p:extLst>
      <p:ext uri="{BB962C8B-B14F-4D97-AF65-F5344CB8AC3E}">
        <p14:creationId xmlns:p14="http://schemas.microsoft.com/office/powerpoint/2010/main" val="9020080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457200" y="114302"/>
            <a:ext cx="8229600" cy="704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2" tIns="34298" rIns="68582" bIns="34298" numCol="1" anchor="b"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457200" y="1006080"/>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2" tIns="34298" rIns="68582" bIns="3429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Box 4"/>
          <p:cNvSpPr txBox="1"/>
          <p:nvPr userDrawn="1"/>
        </p:nvSpPr>
        <p:spPr>
          <a:xfrm>
            <a:off x="7848609" y="4839401"/>
            <a:ext cx="1232290" cy="323133"/>
          </a:xfrm>
          <a:prstGeom prst="rect">
            <a:avLst/>
          </a:prstGeom>
          <a:noFill/>
          <a:ln w="9525">
            <a:noFill/>
            <a:miter lim="800000"/>
            <a:headEnd/>
            <a:tailEnd/>
          </a:ln>
        </p:spPr>
        <p:txBody>
          <a:bodyPr wrap="none" lIns="182845" tIns="91424" rIns="182845" bIns="91424">
            <a:spAutoFit/>
          </a:bodyPr>
          <a:lstStyle>
            <a:defPPr>
              <a:defRPr lang="en-US"/>
            </a:defPPr>
            <a:lvl1pPr defTabSz="685932" fontAlgn="base">
              <a:spcBef>
                <a:spcPct val="50000"/>
              </a:spcBef>
              <a:spcAft>
                <a:spcPct val="0"/>
              </a:spcAft>
              <a:defRPr sz="900">
                <a:solidFill>
                  <a:prstClr val="white"/>
                </a:solidFill>
                <a:latin typeface="Arial" pitchFamily="34" charset="0"/>
                <a:ea typeface="ＭＳ Ｐゴシック" pitchFamily="34" charset="-128"/>
                <a:cs typeface="Arial" pitchFamily="34" charset="0"/>
              </a:defRPr>
            </a:lvl1pPr>
          </a:lstStyle>
          <a:p>
            <a:pPr lvl="0"/>
            <a:r>
              <a:rPr lang="en-US" b="1" dirty="0">
                <a:solidFill>
                  <a:schemeClr val="bg1">
                    <a:lumMod val="65000"/>
                  </a:schemeClr>
                </a:solidFill>
              </a:rPr>
              <a:t>@</a:t>
            </a:r>
            <a:r>
              <a:rPr lang="en-US" b="1" dirty="0" err="1" smtClean="0">
                <a:solidFill>
                  <a:schemeClr val="bg1">
                    <a:lumMod val="65000"/>
                  </a:schemeClr>
                </a:solidFill>
              </a:rPr>
              <a:t>RealGeneKim</a:t>
            </a:r>
            <a:endParaRPr lang="en-US" b="1" dirty="0">
              <a:solidFill>
                <a:schemeClr val="bg1">
                  <a:lumMod val="65000"/>
                </a:schemeClr>
              </a:solidFill>
            </a:endParaRPr>
          </a:p>
        </p:txBody>
      </p:sp>
    </p:spTree>
    <p:extLst>
      <p:ext uri="{BB962C8B-B14F-4D97-AF65-F5344CB8AC3E}">
        <p14:creationId xmlns:p14="http://schemas.microsoft.com/office/powerpoint/2010/main" val="2007633733"/>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81" r:id="rId3"/>
    <p:sldLayoutId id="2147483682" r:id="rId4"/>
    <p:sldLayoutId id="2147483683" r:id="rId5"/>
    <p:sldLayoutId id="2147483686" r:id="rId6"/>
    <p:sldLayoutId id="2147483687" r:id="rId7"/>
    <p:sldLayoutId id="2147483688" r:id="rId8"/>
    <p:sldLayoutId id="2147483689" r:id="rId9"/>
  </p:sldLayoutIdLst>
  <p:transition>
    <p:fade/>
  </p:transition>
  <p:timing>
    <p:tnLst>
      <p:par>
        <p:cTn id="1" dur="indefinite" restart="never" nodeType="tmRoot"/>
      </p:par>
    </p:tnLst>
  </p:timing>
  <p:hf hdr="0" ftr="0" dt="0"/>
  <p:txStyles>
    <p:titleStyle>
      <a:lvl1pPr algn="l" rtl="0" eaLnBrk="1" fontAlgn="base" hangingPunct="1">
        <a:lnSpc>
          <a:spcPct val="90000"/>
        </a:lnSpc>
        <a:spcBef>
          <a:spcPts val="450"/>
        </a:spcBef>
        <a:spcAft>
          <a:spcPct val="0"/>
        </a:spcAft>
        <a:defRPr sz="3200" b="1" kern="1200">
          <a:solidFill>
            <a:schemeClr val="tx1"/>
          </a:solidFill>
          <a:latin typeface="Arial" panose="020B0604020202020204" pitchFamily="34" charset="0"/>
          <a:ea typeface="Verdana" pitchFamily="34" charset="0"/>
          <a:cs typeface="Arial" panose="020B0604020202020204" pitchFamily="34" charset="0"/>
        </a:defRPr>
      </a:lvl1pPr>
      <a:lvl2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2pPr>
      <a:lvl3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3pPr>
      <a:lvl4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4pPr>
      <a:lvl5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5pPr>
      <a:lvl6pPr marL="3428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6pPr>
      <a:lvl7pPr marL="685796"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7pPr>
      <a:lvl8pPr marL="10286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8pPr>
      <a:lvl9pPr marL="1371592"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9pPr>
    </p:titleStyle>
    <p:bodyStyle>
      <a:lvl1pPr marL="257177" indent="-257177"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07" indent="-21431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48" indent="-171452"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140" indent="-171452"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034" indent="-171452"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5936" indent="-171452" algn="l" defTabSz="6857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34" indent="-171452" algn="l" defTabSz="6857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32" indent="-171452" algn="l" defTabSz="6857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28" indent="-171452" algn="l" defTabSz="6857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96" rtl="0" eaLnBrk="1" latinLnBrk="0" hangingPunct="1">
        <a:defRPr sz="1400" kern="1200">
          <a:solidFill>
            <a:schemeClr val="tx1"/>
          </a:solidFill>
          <a:latin typeface="+mn-lt"/>
          <a:ea typeface="+mn-ea"/>
          <a:cs typeface="+mn-cs"/>
        </a:defRPr>
      </a:lvl1pPr>
      <a:lvl2pPr marL="342893" algn="l" defTabSz="685796" rtl="0" eaLnBrk="1" latinLnBrk="0" hangingPunct="1">
        <a:defRPr sz="1400" kern="1200">
          <a:solidFill>
            <a:schemeClr val="tx1"/>
          </a:solidFill>
          <a:latin typeface="+mn-lt"/>
          <a:ea typeface="+mn-ea"/>
          <a:cs typeface="+mn-cs"/>
        </a:defRPr>
      </a:lvl2pPr>
      <a:lvl3pPr marL="685796" algn="l" defTabSz="685796" rtl="0" eaLnBrk="1" latinLnBrk="0" hangingPunct="1">
        <a:defRPr sz="1400" kern="1200">
          <a:solidFill>
            <a:schemeClr val="tx1"/>
          </a:solidFill>
          <a:latin typeface="+mn-lt"/>
          <a:ea typeface="+mn-ea"/>
          <a:cs typeface="+mn-cs"/>
        </a:defRPr>
      </a:lvl3pPr>
      <a:lvl4pPr marL="1028693" algn="l" defTabSz="685796" rtl="0" eaLnBrk="1" latinLnBrk="0" hangingPunct="1">
        <a:defRPr sz="1400" kern="1200">
          <a:solidFill>
            <a:schemeClr val="tx1"/>
          </a:solidFill>
          <a:latin typeface="+mn-lt"/>
          <a:ea typeface="+mn-ea"/>
          <a:cs typeface="+mn-cs"/>
        </a:defRPr>
      </a:lvl4pPr>
      <a:lvl5pPr marL="1371592" algn="l" defTabSz="685796" rtl="0" eaLnBrk="1" latinLnBrk="0" hangingPunct="1">
        <a:defRPr sz="1400" kern="1200">
          <a:solidFill>
            <a:schemeClr val="tx1"/>
          </a:solidFill>
          <a:latin typeface="+mn-lt"/>
          <a:ea typeface="+mn-ea"/>
          <a:cs typeface="+mn-cs"/>
        </a:defRPr>
      </a:lvl5pPr>
      <a:lvl6pPr marL="1714493" algn="l" defTabSz="685796" rtl="0" eaLnBrk="1" latinLnBrk="0" hangingPunct="1">
        <a:defRPr sz="1400" kern="1200">
          <a:solidFill>
            <a:schemeClr val="tx1"/>
          </a:solidFill>
          <a:latin typeface="+mn-lt"/>
          <a:ea typeface="+mn-ea"/>
          <a:cs typeface="+mn-cs"/>
        </a:defRPr>
      </a:lvl6pPr>
      <a:lvl7pPr marL="2057387" algn="l" defTabSz="685796" rtl="0" eaLnBrk="1" latinLnBrk="0" hangingPunct="1">
        <a:defRPr sz="1400" kern="1200">
          <a:solidFill>
            <a:schemeClr val="tx1"/>
          </a:solidFill>
          <a:latin typeface="+mn-lt"/>
          <a:ea typeface="+mn-ea"/>
          <a:cs typeface="+mn-cs"/>
        </a:defRPr>
      </a:lvl7pPr>
      <a:lvl8pPr marL="2400280" algn="l" defTabSz="685796" rtl="0" eaLnBrk="1" latinLnBrk="0" hangingPunct="1">
        <a:defRPr sz="1400" kern="1200">
          <a:solidFill>
            <a:schemeClr val="tx1"/>
          </a:solidFill>
          <a:latin typeface="+mn-lt"/>
          <a:ea typeface="+mn-ea"/>
          <a:cs typeface="+mn-cs"/>
        </a:defRPr>
      </a:lvl8pPr>
      <a:lvl9pPr marL="2743175" algn="l" defTabSz="68579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hyperlink" Target="https://go.devops-survey.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1434" y="3880288"/>
            <a:ext cx="3657600" cy="291662"/>
          </a:xfrm>
        </p:spPr>
        <p:txBody>
          <a:bodyPr/>
          <a:lstStyle/>
          <a:p>
            <a:endParaRPr lang="en-US" sz="2400" dirty="0"/>
          </a:p>
          <a:p>
            <a:r>
              <a:rPr lang="en-US" sz="2400" dirty="0"/>
              <a:t>Gene Kim</a:t>
            </a:r>
            <a:br>
              <a:rPr lang="en-US" sz="2400" dirty="0"/>
            </a:br>
            <a:endParaRPr lang="en-US" sz="2400" dirty="0"/>
          </a:p>
        </p:txBody>
      </p:sp>
      <p:sp>
        <p:nvSpPr>
          <p:cNvPr id="4" name="Text Placeholder 3"/>
          <p:cNvSpPr>
            <a:spLocks noGrp="1"/>
          </p:cNvSpPr>
          <p:nvPr>
            <p:ph type="body" sz="quarter" idx="12"/>
          </p:nvPr>
        </p:nvSpPr>
        <p:spPr>
          <a:xfrm>
            <a:off x="441437" y="1066800"/>
            <a:ext cx="7788165" cy="2647950"/>
          </a:xfrm>
        </p:spPr>
        <p:txBody>
          <a:bodyPr/>
          <a:lstStyle/>
          <a:p>
            <a:r>
              <a:rPr lang="en-US" dirty="0" smtClean="0"/>
              <a:t>My Top Five DevOps Learnings:</a:t>
            </a:r>
            <a:br>
              <a:rPr lang="en-US" dirty="0" smtClean="0"/>
            </a:br>
            <a:r>
              <a:rPr lang="en-US" dirty="0" smtClean="0"/>
              <a:t/>
            </a:r>
            <a:br>
              <a:rPr lang="en-US" dirty="0" smtClean="0"/>
            </a:br>
            <a:endParaRPr lang="en-US" dirty="0" smtClean="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3041989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8"/>
            <a:ext cx="8458200" cy="594122"/>
          </a:xfrm>
        </p:spPr>
        <p:txBody>
          <a:bodyPr/>
          <a:lstStyle/>
          <a:p>
            <a:r>
              <a:rPr lang="en-US" dirty="0" smtClean="0"/>
              <a:t>High</a:t>
            </a:r>
            <a:r>
              <a:rPr lang="en-US" dirty="0"/>
              <a:t> </a:t>
            </a:r>
            <a:r>
              <a:rPr lang="en-US" dirty="0" smtClean="0"/>
              <a:t>Performers Win In The Marketplace</a:t>
            </a:r>
            <a:endParaRPr lang="en-US" dirty="0"/>
          </a:p>
        </p:txBody>
      </p:sp>
      <p:sp>
        <p:nvSpPr>
          <p:cNvPr id="6" name="Shape 233"/>
          <p:cNvSpPr txBox="1">
            <a:spLocks/>
          </p:cNvSpPr>
          <p:nvPr/>
        </p:nvSpPr>
        <p:spPr bwMode="auto">
          <a:xfrm>
            <a:off x="304800" y="1200157"/>
            <a:ext cx="3250500"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dirty="0">
                <a:solidFill>
                  <a:srgbClr val="434343"/>
                </a:solidFill>
              </a:rPr>
              <a:t>2x</a:t>
            </a:r>
          </a:p>
          <a:p>
            <a:pPr marL="0" indent="0">
              <a:spcBef>
                <a:spcPts val="0"/>
              </a:spcBef>
              <a:buClr>
                <a:schemeClr val="dk1"/>
              </a:buClr>
              <a:buNone/>
            </a:pPr>
            <a:endParaRPr lang="en-US" sz="1200" dirty="0">
              <a:solidFill>
                <a:srgbClr val="434343"/>
              </a:solidFill>
            </a:endParaRPr>
          </a:p>
        </p:txBody>
      </p:sp>
      <p:sp>
        <p:nvSpPr>
          <p:cNvPr id="8" name="Shape 235"/>
          <p:cNvSpPr txBox="1">
            <a:spLocks/>
          </p:cNvSpPr>
          <p:nvPr/>
        </p:nvSpPr>
        <p:spPr bwMode="auto">
          <a:xfrm>
            <a:off x="4476033" y="1200157"/>
            <a:ext cx="4022999"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dirty="0">
                <a:solidFill>
                  <a:srgbClr val="434343"/>
                </a:solidFill>
              </a:rPr>
              <a:t>50%</a:t>
            </a:r>
          </a:p>
          <a:p>
            <a:pPr marL="0" indent="0">
              <a:spcBef>
                <a:spcPts val="0"/>
              </a:spcBef>
              <a:buClr>
                <a:schemeClr val="dk1"/>
              </a:buClr>
              <a:buNone/>
            </a:pPr>
            <a:endParaRPr lang="en-US" sz="1200" dirty="0">
              <a:solidFill>
                <a:srgbClr val="434343"/>
              </a:solidFill>
            </a:endParaRPr>
          </a:p>
        </p:txBody>
      </p:sp>
      <p:sp>
        <p:nvSpPr>
          <p:cNvPr id="9" name="Shape 236"/>
          <p:cNvSpPr txBox="1"/>
          <p:nvPr/>
        </p:nvSpPr>
        <p:spPr>
          <a:xfrm>
            <a:off x="392550" y="2678776"/>
            <a:ext cx="3493650" cy="1272824"/>
          </a:xfrm>
          <a:prstGeom prst="rect">
            <a:avLst/>
          </a:prstGeom>
        </p:spPr>
        <p:txBody>
          <a:bodyPr lIns="91411" tIns="91411" rIns="91411" bIns="91411" anchor="t" anchorCtr="0">
            <a:noAutofit/>
          </a:bodyPr>
          <a:lstStyle/>
          <a:p>
            <a:r>
              <a:rPr lang="en-US" sz="2800" dirty="0">
                <a:solidFill>
                  <a:srgbClr val="434343"/>
                </a:solidFill>
                <a:latin typeface="Arial"/>
                <a:cs typeface="Arial"/>
              </a:rPr>
              <a:t>more likely to exceed profitability, </a:t>
            </a:r>
          </a:p>
          <a:p>
            <a:r>
              <a:rPr lang="en-US" sz="2800" dirty="0">
                <a:solidFill>
                  <a:srgbClr val="434343"/>
                </a:solidFill>
                <a:latin typeface="Arial"/>
                <a:cs typeface="Arial"/>
              </a:rPr>
              <a:t>market share &amp; productivity goals</a:t>
            </a:r>
          </a:p>
          <a:p>
            <a:endParaRPr lang="en-US" sz="2800" dirty="0">
              <a:solidFill>
                <a:srgbClr val="434343"/>
              </a:solidFill>
              <a:latin typeface="Arial"/>
              <a:cs typeface="Arial"/>
            </a:endParaRPr>
          </a:p>
        </p:txBody>
      </p:sp>
      <p:sp>
        <p:nvSpPr>
          <p:cNvPr id="10" name="Shape 237"/>
          <p:cNvSpPr txBox="1"/>
          <p:nvPr/>
        </p:nvSpPr>
        <p:spPr>
          <a:xfrm>
            <a:off x="4563633" y="2678776"/>
            <a:ext cx="4022999" cy="1272824"/>
          </a:xfrm>
          <a:prstGeom prst="rect">
            <a:avLst/>
          </a:prstGeom>
        </p:spPr>
        <p:txBody>
          <a:bodyPr lIns="91411" tIns="91411" rIns="91411" bIns="91411" anchor="t" anchorCtr="0">
            <a:noAutofit/>
          </a:bodyPr>
          <a:lstStyle/>
          <a:p>
            <a:pPr lvl="0"/>
            <a:r>
              <a:rPr lang="en-US" sz="2800" dirty="0">
                <a:solidFill>
                  <a:srgbClr val="434343"/>
                </a:solidFill>
                <a:latin typeface="Arial"/>
                <a:cs typeface="Arial"/>
              </a:rPr>
              <a:t>higher market capitalization growth over 3 years*</a:t>
            </a:r>
          </a:p>
          <a:p>
            <a:pPr lvl="0"/>
            <a:endParaRPr lang="en-US" sz="2800" dirty="0">
              <a:solidFill>
                <a:srgbClr val="434343"/>
              </a:solidFill>
              <a:latin typeface="Arial"/>
              <a:cs typeface="Arial"/>
            </a:endParaRPr>
          </a:p>
        </p:txBody>
      </p:sp>
      <p:sp>
        <p:nvSpPr>
          <p:cNvPr id="11" name="Text Box 5"/>
          <p:cNvSpPr txBox="1">
            <a:spLocks noChangeArrowheads="1"/>
          </p:cNvSpPr>
          <p:nvPr/>
        </p:nvSpPr>
        <p:spPr bwMode="auto">
          <a:xfrm>
            <a:off x="0" y="4935764"/>
            <a:ext cx="7086600"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Puppet Labs </a:t>
            </a:r>
            <a:r>
              <a:rPr lang="en-US" dirty="0" smtClean="0"/>
              <a:t>2014 </a:t>
            </a:r>
            <a:r>
              <a:rPr lang="en-US" dirty="0"/>
              <a:t>State Of </a:t>
            </a:r>
            <a:r>
              <a:rPr lang="en-US" dirty="0" err="1" smtClean="0"/>
              <a:t>DevOps</a:t>
            </a:r>
            <a:endParaRPr lang="en-US" dirty="0"/>
          </a:p>
        </p:txBody>
      </p:sp>
    </p:spTree>
    <p:extLst>
      <p:ext uri="{BB962C8B-B14F-4D97-AF65-F5344CB8AC3E}">
        <p14:creationId xmlns:p14="http://schemas.microsoft.com/office/powerpoint/2010/main" val="36624429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171950"/>
            <a:ext cx="9144000" cy="95720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215533" y="819150"/>
            <a:ext cx="4937760" cy="3568771"/>
          </a:xfrm>
          <a:prstGeom prst="rect">
            <a:avLst/>
          </a:prstGeom>
        </p:spPr>
      </p:pic>
      <p:sp>
        <p:nvSpPr>
          <p:cNvPr id="9" name="Text Box 3"/>
          <p:cNvSpPr txBox="1">
            <a:spLocks noChangeArrowheads="1"/>
          </p:cNvSpPr>
          <p:nvPr/>
        </p:nvSpPr>
        <p:spPr bwMode="auto">
          <a:xfrm>
            <a:off x="5" y="4935758"/>
            <a:ext cx="2438395" cy="20775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solidFill>
                  <a:schemeClr val="tx1"/>
                </a:solidFill>
              </a:rPr>
              <a:t>Source: John Jenkins, </a:t>
            </a:r>
            <a:r>
              <a:rPr lang="en-US" dirty="0" err="1" smtClean="0">
                <a:solidFill>
                  <a:schemeClr val="tx1"/>
                </a:solidFill>
              </a:rPr>
              <a:t>Amazon.com</a:t>
            </a:r>
            <a:r>
              <a:rPr lang="en-US" dirty="0" smtClean="0">
                <a:solidFill>
                  <a:schemeClr val="tx1"/>
                </a:solidFill>
              </a:rPr>
              <a:t> (2011)</a:t>
            </a:r>
            <a:endParaRPr lang="en-US" dirty="0">
              <a:solidFill>
                <a:schemeClr val="tx1"/>
              </a:solidFill>
            </a:endParaRPr>
          </a:p>
        </p:txBody>
      </p:sp>
      <p:sp>
        <p:nvSpPr>
          <p:cNvPr id="10" name="Content Placeholder 2"/>
          <p:cNvSpPr txBox="1">
            <a:spLocks/>
          </p:cNvSpPr>
          <p:nvPr/>
        </p:nvSpPr>
        <p:spPr>
          <a:xfrm>
            <a:off x="0" y="1352550"/>
            <a:ext cx="4038600" cy="2667000"/>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rgbClr val="403F45"/>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03F45"/>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03F45"/>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03F45"/>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03F4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smtClean="0">
                <a:latin typeface="Arial" charset="0"/>
                <a:ea typeface="Arial" charset="0"/>
                <a:cs typeface="Arial" charset="0"/>
              </a:rPr>
              <a:t>Amazon 2010:</a:t>
            </a:r>
          </a:p>
          <a:p>
            <a:pPr marL="0" indent="0">
              <a:buFont typeface="Arial"/>
              <a:buNone/>
            </a:pPr>
            <a:r>
              <a:rPr lang="en-US" b="1" dirty="0" smtClean="0">
                <a:latin typeface="Arial" charset="0"/>
                <a:ea typeface="Arial" charset="0"/>
                <a:cs typeface="Arial" charset="0"/>
              </a:rPr>
              <a:t>~15K deploys/day</a:t>
            </a:r>
            <a:endParaRPr lang="en-US" b="1" dirty="0">
              <a:latin typeface="Arial" charset="0"/>
              <a:ea typeface="Arial" charset="0"/>
              <a:cs typeface="Arial" charset="0"/>
            </a:endParaRPr>
          </a:p>
        </p:txBody>
      </p:sp>
    </p:spTree>
    <p:extLst>
      <p:ext uri="{BB962C8B-B14F-4D97-AF65-F5344CB8AC3E}">
        <p14:creationId xmlns:p14="http://schemas.microsoft.com/office/powerpoint/2010/main" val="7508286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4171950"/>
            <a:ext cx="9144000" cy="95720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206240" y="1138727"/>
            <a:ext cx="4937760" cy="3018865"/>
          </a:xfrm>
          <a:prstGeom prst="rect">
            <a:avLst/>
          </a:prstGeom>
        </p:spPr>
      </p:pic>
      <p:sp>
        <p:nvSpPr>
          <p:cNvPr id="5" name="Content Placeholder 2"/>
          <p:cNvSpPr txBox="1">
            <a:spLocks/>
          </p:cNvSpPr>
          <p:nvPr/>
        </p:nvSpPr>
        <p:spPr>
          <a:xfrm>
            <a:off x="0" y="1352550"/>
            <a:ext cx="3962400" cy="2667000"/>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rgbClr val="403F45"/>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03F45"/>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03F45"/>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03F45"/>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03F4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smtClean="0">
                <a:latin typeface="Arial" charset="0"/>
                <a:ea typeface="Arial" charset="0"/>
                <a:cs typeface="Arial" charset="0"/>
              </a:rPr>
              <a:t>Amazon 2015:</a:t>
            </a:r>
          </a:p>
          <a:p>
            <a:pPr marL="0" indent="0">
              <a:buFont typeface="Arial"/>
              <a:buNone/>
            </a:pPr>
            <a:r>
              <a:rPr lang="en-US" b="1" dirty="0" smtClean="0">
                <a:latin typeface="Arial" charset="0"/>
                <a:ea typeface="Arial" charset="0"/>
                <a:cs typeface="Arial" charset="0"/>
              </a:rPr>
              <a:t>136K deploys/day</a:t>
            </a:r>
            <a:endParaRPr lang="en-US" b="1" dirty="0">
              <a:latin typeface="Arial" charset="0"/>
              <a:ea typeface="Arial" charset="0"/>
              <a:cs typeface="Arial" charset="0"/>
            </a:endParaRPr>
          </a:p>
        </p:txBody>
      </p:sp>
      <p:sp>
        <p:nvSpPr>
          <p:cNvPr id="6" name="Text Box 3"/>
          <p:cNvSpPr txBox="1">
            <a:spLocks noChangeArrowheads="1"/>
          </p:cNvSpPr>
          <p:nvPr/>
        </p:nvSpPr>
        <p:spPr bwMode="auto">
          <a:xfrm>
            <a:off x="5" y="4935758"/>
            <a:ext cx="4190995" cy="20775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solidFill>
                  <a:schemeClr val="tx1"/>
                </a:solidFill>
              </a:rPr>
              <a:t>Source: </a:t>
            </a:r>
            <a:r>
              <a:rPr lang="en-US" dirty="0" smtClean="0">
                <a:solidFill>
                  <a:schemeClr val="tx1"/>
                </a:solidFill>
              </a:rPr>
              <a:t>Ken </a:t>
            </a:r>
            <a:r>
              <a:rPr lang="en-US" dirty="0" err="1" smtClean="0">
                <a:solidFill>
                  <a:schemeClr val="tx1"/>
                </a:solidFill>
              </a:rPr>
              <a:t>Exner</a:t>
            </a:r>
            <a:r>
              <a:rPr lang="en-US" dirty="0" smtClean="0">
                <a:solidFill>
                  <a:schemeClr val="tx1"/>
                </a:solidFill>
              </a:rPr>
              <a:t>, Director of Dev Resources, </a:t>
            </a:r>
            <a:r>
              <a:rPr lang="en-US" dirty="0" err="1" smtClean="0">
                <a:solidFill>
                  <a:schemeClr val="tx1"/>
                </a:solidFill>
              </a:rPr>
              <a:t>Amazon.com</a:t>
            </a:r>
            <a:r>
              <a:rPr lang="en-US" dirty="0" smtClean="0">
                <a:solidFill>
                  <a:schemeClr val="tx1"/>
                </a:solidFill>
              </a:rPr>
              <a:t> (2015)</a:t>
            </a:r>
            <a:endParaRPr lang="en-US" dirty="0">
              <a:solidFill>
                <a:schemeClr val="tx1"/>
              </a:solidFill>
            </a:endParaRPr>
          </a:p>
        </p:txBody>
      </p:sp>
    </p:spTree>
    <p:extLst>
      <p:ext uri="{BB962C8B-B14F-4D97-AF65-F5344CB8AC3E}">
        <p14:creationId xmlns:p14="http://schemas.microsoft.com/office/powerpoint/2010/main" val="56253849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sz="6000" dirty="0"/>
              <a:t>“deploys </a:t>
            </a:r>
            <a:r>
              <a:rPr lang="en-US" sz="6000" dirty="0" smtClean="0"/>
              <a:t>/ day</a:t>
            </a:r>
            <a:r>
              <a:rPr lang="en-US" sz="6000" dirty="0"/>
              <a:t>”</a:t>
            </a:r>
            <a:br>
              <a:rPr lang="en-US" sz="6000" dirty="0"/>
            </a:br>
            <a:r>
              <a:rPr lang="en-US" sz="6000" dirty="0"/>
              <a:t/>
            </a:r>
            <a:br>
              <a:rPr lang="en-US" sz="6000" dirty="0"/>
            </a:br>
            <a:endParaRPr lang="en-US" sz="6000" dirty="0"/>
          </a:p>
        </p:txBody>
      </p:sp>
      <p:sp>
        <p:nvSpPr>
          <p:cNvPr id="2" name="Rectangle 1"/>
          <p:cNvSpPr/>
          <p:nvPr/>
        </p:nvSpPr>
        <p:spPr>
          <a:xfrm>
            <a:off x="755756" y="2114552"/>
            <a:ext cx="7796017" cy="1938976"/>
          </a:xfrm>
          <a:prstGeom prst="rect">
            <a:avLst/>
          </a:prstGeom>
        </p:spPr>
        <p:txBody>
          <a:bodyPr wrap="none" lIns="91424" tIns="45712" rIns="91424" bIns="45712">
            <a:spAutoFit/>
          </a:bodyPr>
          <a:lstStyle/>
          <a:p>
            <a:pPr algn="ctr"/>
            <a:r>
              <a:rPr lang="en-US" sz="6000" b="1" dirty="0" smtClean="0">
                <a:latin typeface="Arial" panose="020B0604020202020204" pitchFamily="34" charset="0"/>
                <a:cs typeface="Arial" panose="020B0604020202020204" pitchFamily="34" charset="0"/>
              </a:rPr>
              <a:t/>
            </a:r>
            <a:br>
              <a:rPr lang="en-US" sz="6000" b="1" dirty="0" smtClean="0">
                <a:latin typeface="Arial" panose="020B0604020202020204" pitchFamily="34" charset="0"/>
                <a:cs typeface="Arial" panose="020B0604020202020204" pitchFamily="34" charset="0"/>
              </a:rPr>
            </a:br>
            <a:r>
              <a:rPr lang="en-US" sz="6000" b="1" dirty="0" smtClean="0">
                <a:latin typeface="Arial" panose="020B0604020202020204" pitchFamily="34" charset="0"/>
                <a:cs typeface="Arial" panose="020B0604020202020204" pitchFamily="34" charset="0"/>
              </a:rPr>
              <a:t>“deploys / day / </a:t>
            </a:r>
            <a:r>
              <a:rPr lang="en-US" sz="6000" b="1" dirty="0" err="1" smtClean="0">
                <a:latin typeface="Arial" panose="020B0604020202020204" pitchFamily="34" charset="0"/>
                <a:cs typeface="Arial" panose="020B0604020202020204" pitchFamily="34" charset="0"/>
              </a:rPr>
              <a:t>dev</a:t>
            </a:r>
            <a:r>
              <a:rPr lang="en-US" sz="6000" b="1" dirty="0" smtClean="0">
                <a:latin typeface="Arial" panose="020B0604020202020204" pitchFamily="34" charset="0"/>
                <a:cs typeface="Arial" panose="020B0604020202020204" pitchFamily="34" charset="0"/>
              </a:rPr>
              <a:t>”</a:t>
            </a:r>
            <a:endParaRPr lang="en-US" sz="6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83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387" t="11051" r="8401" b="3121"/>
          <a:stretch/>
        </p:blipFill>
        <p:spPr>
          <a:xfrm>
            <a:off x="1610677" y="14341"/>
            <a:ext cx="5715000" cy="4911329"/>
          </a:xfrm>
          <a:prstGeom prst="rect">
            <a:avLst/>
          </a:prstGeom>
        </p:spPr>
      </p:pic>
      <p:sp>
        <p:nvSpPr>
          <p:cNvPr id="7" name="Right Arrow 6"/>
          <p:cNvSpPr/>
          <p:nvPr/>
        </p:nvSpPr>
        <p:spPr>
          <a:xfrm flipH="1">
            <a:off x="7356498" y="819150"/>
            <a:ext cx="1635101" cy="533400"/>
          </a:xfrm>
          <a:prstGeom prst="rightArrow">
            <a:avLst>
              <a:gd name="adj1" fmla="val 3641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3" rIns="68561" bIns="34283" anchor="ctr"/>
          <a:lstStyle/>
          <a:p>
            <a:pPr algn="ctr">
              <a:defRPr/>
            </a:pPr>
            <a:r>
              <a:rPr lang="en-US" smtClean="0">
                <a:solidFill>
                  <a:srgbClr val="FFFFFF"/>
                </a:solidFill>
                <a:ea typeface="MS PGothic" pitchFamily="34" charset="-128"/>
              </a:rPr>
              <a:t>High (linear)</a:t>
            </a:r>
            <a:endParaRPr lang="en-US" dirty="0">
              <a:solidFill>
                <a:srgbClr val="FFFFFF"/>
              </a:solidFill>
              <a:ea typeface="MS PGothic" pitchFamily="34" charset="-128"/>
            </a:endParaRPr>
          </a:p>
        </p:txBody>
      </p:sp>
      <p:sp>
        <p:nvSpPr>
          <p:cNvPr id="8" name="Right Arrow 7"/>
          <p:cNvSpPr/>
          <p:nvPr/>
        </p:nvSpPr>
        <p:spPr>
          <a:xfrm flipH="1">
            <a:off x="5095328" y="3638550"/>
            <a:ext cx="1143000" cy="533400"/>
          </a:xfrm>
          <a:prstGeom prst="rightArrow">
            <a:avLst>
              <a:gd name="adj1" fmla="val 3641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3" rIns="68561" bIns="34283" anchor="ctr"/>
          <a:lstStyle/>
          <a:p>
            <a:pPr algn="ctr">
              <a:defRPr/>
            </a:pPr>
            <a:r>
              <a:rPr lang="en-US" dirty="0" smtClean="0">
                <a:solidFill>
                  <a:srgbClr val="FFFFFF"/>
                </a:solidFill>
                <a:ea typeface="MS PGothic" pitchFamily="34" charset="-128"/>
              </a:rPr>
              <a:t>Low</a:t>
            </a:r>
            <a:endParaRPr lang="en-US" dirty="0">
              <a:solidFill>
                <a:srgbClr val="FFFFFF"/>
              </a:solidFill>
              <a:ea typeface="MS PGothic" pitchFamily="34" charset="-128"/>
            </a:endParaRPr>
          </a:p>
        </p:txBody>
      </p:sp>
      <p:sp>
        <p:nvSpPr>
          <p:cNvPr id="9" name="Right Arrow 8"/>
          <p:cNvSpPr/>
          <p:nvPr/>
        </p:nvSpPr>
        <p:spPr>
          <a:xfrm flipH="1">
            <a:off x="6829092" y="3105150"/>
            <a:ext cx="1143000" cy="533400"/>
          </a:xfrm>
          <a:prstGeom prst="rightArrow">
            <a:avLst>
              <a:gd name="adj1" fmla="val 36416"/>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3" rIns="68561" bIns="34283" anchor="ctr"/>
          <a:lstStyle/>
          <a:p>
            <a:pPr algn="ctr">
              <a:defRPr/>
            </a:pPr>
            <a:r>
              <a:rPr lang="en-US" smtClean="0">
                <a:solidFill>
                  <a:srgbClr val="FFFFFF"/>
                </a:solidFill>
                <a:ea typeface="MS PGothic" pitchFamily="34" charset="-128"/>
              </a:rPr>
              <a:t>Med</a:t>
            </a:r>
            <a:endParaRPr lang="en-US" dirty="0">
              <a:solidFill>
                <a:srgbClr val="FFFFFF"/>
              </a:solidFill>
              <a:ea typeface="MS PGothic" pitchFamily="34" charset="-128"/>
            </a:endParaRPr>
          </a:p>
        </p:txBody>
      </p:sp>
      <p:sp>
        <p:nvSpPr>
          <p:cNvPr id="10" name="Text Box 5"/>
          <p:cNvSpPr txBox="1">
            <a:spLocks noChangeArrowheads="1"/>
          </p:cNvSpPr>
          <p:nvPr/>
        </p:nvSpPr>
        <p:spPr bwMode="auto">
          <a:xfrm>
            <a:off x="0" y="4935764"/>
            <a:ext cx="7086600"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Puppet </a:t>
            </a:r>
            <a:r>
              <a:rPr lang="en-US"/>
              <a:t>Labs </a:t>
            </a:r>
            <a:r>
              <a:rPr lang="en-US" smtClean="0"/>
              <a:t>2015 State </a:t>
            </a:r>
            <a:r>
              <a:rPr lang="en-US" dirty="0"/>
              <a:t>Of </a:t>
            </a:r>
            <a:r>
              <a:rPr lang="en-US" dirty="0" err="1"/>
              <a:t>DevOps</a:t>
            </a:r>
            <a:r>
              <a:rPr lang="en-US" dirty="0"/>
              <a:t>: https://</a:t>
            </a:r>
            <a:r>
              <a:rPr lang="en-US" dirty="0" err="1"/>
              <a:t>puppetlabs.com</a:t>
            </a:r>
            <a:r>
              <a:rPr lang="en-US" dirty="0"/>
              <a:t>/2015-devops-report</a:t>
            </a:r>
          </a:p>
        </p:txBody>
      </p:sp>
      <p:sp>
        <p:nvSpPr>
          <p:cNvPr id="11" name="Title 9"/>
          <p:cNvSpPr txBox="1">
            <a:spLocks/>
          </p:cNvSpPr>
          <p:nvPr/>
        </p:nvSpPr>
        <p:spPr>
          <a:xfrm rot="16200000">
            <a:off x="-579983" y="1558587"/>
            <a:ext cx="4191010" cy="1102519"/>
          </a:xfrm>
          <a:prstGeom prst="rect">
            <a:avLst/>
          </a:prstGeom>
        </p:spPr>
        <p:txBody>
          <a:bodyPr/>
          <a:lstStyle>
            <a:lvl1pPr algn="l" rtl="0" eaLnBrk="1" fontAlgn="base" hangingPunct="1">
              <a:lnSpc>
                <a:spcPct val="90000"/>
              </a:lnSpc>
              <a:spcBef>
                <a:spcPts val="450"/>
              </a:spcBef>
              <a:spcAft>
                <a:spcPct val="0"/>
              </a:spcAft>
              <a:defRPr sz="3200" b="1" kern="1200">
                <a:solidFill>
                  <a:schemeClr val="tx1"/>
                </a:solidFill>
                <a:latin typeface="Arial" panose="020B0604020202020204" pitchFamily="34" charset="0"/>
                <a:ea typeface="Verdana" pitchFamily="34" charset="0"/>
                <a:cs typeface="Arial" panose="020B0604020202020204" pitchFamily="34" charset="0"/>
              </a:defRPr>
            </a:lvl1pPr>
            <a:lvl2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2pPr>
            <a:lvl3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3pPr>
            <a:lvl4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4pPr>
            <a:lvl5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5pPr>
            <a:lvl6pPr marL="3428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6pPr>
            <a:lvl7pPr marL="685796"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7pPr>
            <a:lvl8pPr marL="10286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8pPr>
            <a:lvl9pPr marL="1371592"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9pPr>
          </a:lstStyle>
          <a:p>
            <a:pPr defTabSz="914400"/>
            <a:r>
              <a:rPr lang="en-US" sz="4000" dirty="0" smtClean="0"/>
              <a:t>deploys / day</a:t>
            </a:r>
            <a:endParaRPr lang="en-US" sz="4000" dirty="0"/>
          </a:p>
        </p:txBody>
      </p:sp>
      <p:sp>
        <p:nvSpPr>
          <p:cNvPr id="12" name="Title 9"/>
          <p:cNvSpPr txBox="1">
            <a:spLocks/>
          </p:cNvSpPr>
          <p:nvPr/>
        </p:nvSpPr>
        <p:spPr>
          <a:xfrm>
            <a:off x="2911001" y="4466710"/>
            <a:ext cx="4191010" cy="1102519"/>
          </a:xfrm>
          <a:prstGeom prst="rect">
            <a:avLst/>
          </a:prstGeom>
        </p:spPr>
        <p:txBody>
          <a:bodyPr/>
          <a:lstStyle>
            <a:lvl1pPr algn="l" rtl="0" eaLnBrk="1" fontAlgn="base" hangingPunct="1">
              <a:lnSpc>
                <a:spcPct val="90000"/>
              </a:lnSpc>
              <a:spcBef>
                <a:spcPts val="450"/>
              </a:spcBef>
              <a:spcAft>
                <a:spcPct val="0"/>
              </a:spcAft>
              <a:defRPr sz="3200" b="1" kern="1200">
                <a:solidFill>
                  <a:schemeClr val="tx1"/>
                </a:solidFill>
                <a:latin typeface="Arial" panose="020B0604020202020204" pitchFamily="34" charset="0"/>
                <a:ea typeface="Verdana" pitchFamily="34" charset="0"/>
                <a:cs typeface="Arial" panose="020B0604020202020204" pitchFamily="34" charset="0"/>
              </a:defRPr>
            </a:lvl1pPr>
            <a:lvl2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2pPr>
            <a:lvl3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3pPr>
            <a:lvl4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4pPr>
            <a:lvl5pPr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5pPr>
            <a:lvl6pPr marL="3428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6pPr>
            <a:lvl7pPr marL="685796"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7pPr>
            <a:lvl8pPr marL="1028693"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8pPr>
            <a:lvl9pPr marL="1371592" algn="l" rtl="0" eaLnBrk="1" fontAlgn="base" hangingPunct="1">
              <a:lnSpc>
                <a:spcPct val="90000"/>
              </a:lnSpc>
              <a:spcBef>
                <a:spcPts val="450"/>
              </a:spcBef>
              <a:spcAft>
                <a:spcPct val="0"/>
              </a:spcAft>
              <a:defRPr sz="2400" b="1">
                <a:solidFill>
                  <a:schemeClr val="tx1"/>
                </a:solidFill>
                <a:latin typeface="Trebuchet MS" pitchFamily="34" charset="0"/>
                <a:ea typeface="Verdana" pitchFamily="34" charset="0"/>
                <a:cs typeface="Verdana" pitchFamily="34" charset="0"/>
              </a:defRPr>
            </a:lvl9pPr>
          </a:lstStyle>
          <a:p>
            <a:pPr defTabSz="914400"/>
            <a:r>
              <a:rPr lang="en-US" sz="4000" dirty="0" smtClean="0"/>
              <a:t># of developers</a:t>
            </a:r>
            <a:endParaRPr lang="en-US" sz="4000" dirty="0"/>
          </a:p>
        </p:txBody>
      </p:sp>
    </p:spTree>
    <p:extLst>
      <p:ext uri="{BB962C8B-B14F-4D97-AF65-F5344CB8AC3E}">
        <p14:creationId xmlns:p14="http://schemas.microsoft.com/office/powerpoint/2010/main" val="23830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41012" y="1428750"/>
            <a:ext cx="5802987" cy="2624208"/>
          </a:xfrm>
          <a:prstGeom prst="rect">
            <a:avLst/>
          </a:prstGeom>
        </p:spPr>
      </p:pic>
      <p:sp>
        <p:nvSpPr>
          <p:cNvPr id="4" name="Title 3"/>
          <p:cNvSpPr>
            <a:spLocks noGrp="1"/>
          </p:cNvSpPr>
          <p:nvPr>
            <p:ph type="title"/>
          </p:nvPr>
        </p:nvSpPr>
        <p:spPr/>
        <p:txBody>
          <a:bodyPr/>
          <a:lstStyle/>
          <a:p>
            <a:r>
              <a:rPr lang="en-US" sz="2800" dirty="0" smtClean="0"/>
              <a:t>Today Is Last Chance To Take DevOps Survey!</a:t>
            </a:r>
            <a:endParaRPr lang="en-US" sz="2800" dirty="0"/>
          </a:p>
        </p:txBody>
      </p:sp>
      <p:sp>
        <p:nvSpPr>
          <p:cNvPr id="6" name="Content Placeholder 2"/>
          <p:cNvSpPr txBox="1">
            <a:spLocks/>
          </p:cNvSpPr>
          <p:nvPr/>
        </p:nvSpPr>
        <p:spPr>
          <a:xfrm>
            <a:off x="0" y="1352550"/>
            <a:ext cx="3341012" cy="2895600"/>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Arial"/>
              <a:buChar char="•"/>
              <a:defRPr sz="3200" kern="1200">
                <a:solidFill>
                  <a:srgbClr val="403F45"/>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403F45"/>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403F45"/>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403F45"/>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403F4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latin typeface="Arial" charset="0"/>
                <a:ea typeface="Arial" charset="0"/>
                <a:cs typeface="Arial" charset="0"/>
              </a:rPr>
              <a:t>Extended to accommodate </a:t>
            </a:r>
            <a:r>
              <a:rPr lang="en-US" sz="1800" dirty="0" err="1" smtClean="0">
                <a:latin typeface="Arial" charset="0"/>
                <a:ea typeface="Arial" charset="0"/>
                <a:cs typeface="Arial" charset="0"/>
              </a:rPr>
              <a:t>DevOpsD</a:t>
            </a:r>
            <a:r>
              <a:rPr lang="en-US" sz="1800" dirty="0" err="1" smtClean="0">
                <a:latin typeface="Arial" charset="0"/>
                <a:ea typeface="Arial" charset="0"/>
                <a:cs typeface="Arial" charset="0"/>
              </a:rPr>
              <a:t>ays</a:t>
            </a:r>
            <a:r>
              <a:rPr lang="en-US" sz="1800" dirty="0" smtClean="0">
                <a:latin typeface="Arial" charset="0"/>
                <a:ea typeface="Arial" charset="0"/>
                <a:cs typeface="Arial" charset="0"/>
              </a:rPr>
              <a:t> London!</a:t>
            </a:r>
          </a:p>
          <a:p>
            <a:r>
              <a:rPr lang="en-US" sz="1800" dirty="0" smtClean="0">
                <a:latin typeface="Arial" charset="0"/>
                <a:ea typeface="Arial" charset="0"/>
                <a:cs typeface="Arial" charset="0"/>
              </a:rPr>
              <a:t>Win prizes!</a:t>
            </a:r>
          </a:p>
          <a:p>
            <a:pPr lvl="1"/>
            <a:r>
              <a:rPr lang="en-US" sz="1400" dirty="0" smtClean="0">
                <a:latin typeface="Arial" charset="0"/>
                <a:ea typeface="Arial" charset="0"/>
                <a:cs typeface="Arial" charset="0"/>
              </a:rPr>
              <a:t>iPad Pro 128GB</a:t>
            </a:r>
          </a:p>
          <a:p>
            <a:pPr lvl="1"/>
            <a:r>
              <a:rPr lang="en-US" sz="1400" dirty="0" smtClean="0">
                <a:latin typeface="Arial" charset="0"/>
                <a:ea typeface="Arial" charset="0"/>
                <a:cs typeface="Arial" charset="0"/>
              </a:rPr>
              <a:t>Amazon Echo</a:t>
            </a:r>
          </a:p>
          <a:p>
            <a:pPr lvl="1"/>
            <a:r>
              <a:rPr lang="en-US" sz="1400" dirty="0" smtClean="0">
                <a:latin typeface="Arial" charset="0"/>
                <a:ea typeface="Arial" charset="0"/>
                <a:cs typeface="Arial" charset="0"/>
              </a:rPr>
              <a:t>Nest bundle or $500 Amazon gift certificate</a:t>
            </a:r>
          </a:p>
          <a:p>
            <a:pPr lvl="1"/>
            <a:r>
              <a:rPr lang="en-US" sz="1400" dirty="0" smtClean="0">
                <a:latin typeface="Arial" charset="0"/>
                <a:ea typeface="Arial" charset="0"/>
                <a:cs typeface="Arial" charset="0"/>
              </a:rPr>
              <a:t>Tickets to </a:t>
            </a:r>
            <a:r>
              <a:rPr lang="en-US" sz="1400" dirty="0" err="1" smtClean="0">
                <a:latin typeface="Arial" charset="0"/>
                <a:ea typeface="Arial" charset="0"/>
                <a:cs typeface="Arial" charset="0"/>
              </a:rPr>
              <a:t>PuppetConf</a:t>
            </a:r>
            <a:r>
              <a:rPr lang="en-US" sz="1400" dirty="0">
                <a:latin typeface="Arial" charset="0"/>
                <a:ea typeface="Arial" charset="0"/>
                <a:cs typeface="Arial" charset="0"/>
              </a:rPr>
              <a:t> or DevOps </a:t>
            </a:r>
            <a:r>
              <a:rPr lang="en-US" sz="1400" dirty="0" smtClean="0">
                <a:latin typeface="Arial" charset="0"/>
                <a:ea typeface="Arial" charset="0"/>
                <a:cs typeface="Arial" charset="0"/>
              </a:rPr>
              <a:t>Enterprise Summit</a:t>
            </a:r>
          </a:p>
          <a:p>
            <a:pPr lvl="1"/>
            <a:r>
              <a:rPr lang="en-US" sz="1400" dirty="0" smtClean="0">
                <a:latin typeface="Arial" charset="0"/>
                <a:ea typeface="Arial" charset="0"/>
                <a:cs typeface="Arial" charset="0"/>
              </a:rPr>
              <a:t>Lean Enterprise or upcoming DevOps Handbook</a:t>
            </a:r>
          </a:p>
          <a:p>
            <a:r>
              <a:rPr lang="en-US" sz="1800" dirty="0">
                <a:hlinkClick r:id="rId3"/>
              </a:rPr>
              <a:t>http://bit.ly/devops-survey-2016</a:t>
            </a:r>
            <a:endParaRPr lang="en-US" sz="1800" dirty="0">
              <a:latin typeface="Arial" charset="0"/>
              <a:ea typeface="Arial" charset="0"/>
              <a:cs typeface="Arial" charset="0"/>
            </a:endParaRPr>
          </a:p>
        </p:txBody>
      </p:sp>
    </p:spTree>
    <p:extLst>
      <p:ext uri="{BB962C8B-B14F-4D97-AF65-F5344CB8AC3E}">
        <p14:creationId xmlns:p14="http://schemas.microsoft.com/office/powerpoint/2010/main" val="211068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Is Doing </a:t>
            </a:r>
            <a:r>
              <a:rPr lang="en-US" dirty="0" err="1" smtClean="0"/>
              <a:t>DevOps</a:t>
            </a:r>
            <a:r>
              <a:rPr lang="en-US" dirty="0" smtClean="0"/>
              <a:t>?</a:t>
            </a:r>
            <a:endParaRPr lang="en-US" dirty="0"/>
          </a:p>
        </p:txBody>
      </p:sp>
      <p:sp>
        <p:nvSpPr>
          <p:cNvPr id="4" name="Content Placeholder 3"/>
          <p:cNvSpPr>
            <a:spLocks noGrp="1"/>
          </p:cNvSpPr>
          <p:nvPr>
            <p:ph idx="1"/>
          </p:nvPr>
        </p:nvSpPr>
        <p:spPr>
          <a:xfrm>
            <a:off x="457200" y="971550"/>
            <a:ext cx="8686800" cy="3810000"/>
          </a:xfrm>
        </p:spPr>
        <p:txBody>
          <a:bodyPr/>
          <a:lstStyle/>
          <a:p>
            <a:pPr>
              <a:spcBef>
                <a:spcPts val="0"/>
              </a:spcBef>
              <a:spcAft>
                <a:spcPts val="800"/>
              </a:spcAft>
            </a:pPr>
            <a:r>
              <a:rPr lang="en-US" sz="2400" dirty="0"/>
              <a:t>Google, Amazon, Netflix, </a:t>
            </a:r>
            <a:r>
              <a:rPr lang="en-US" sz="2400" dirty="0" err="1"/>
              <a:t>Etsy</a:t>
            </a:r>
            <a:r>
              <a:rPr lang="en-US" sz="2400" dirty="0"/>
              <a:t>, Spotify, Twitter, Facebook …</a:t>
            </a:r>
          </a:p>
          <a:p>
            <a:pPr>
              <a:spcBef>
                <a:spcPts val="0"/>
              </a:spcBef>
              <a:spcAft>
                <a:spcPts val="800"/>
              </a:spcAft>
            </a:pPr>
            <a:r>
              <a:rPr lang="en-US" sz="2400" dirty="0" smtClean="0"/>
              <a:t>CSC</a:t>
            </a:r>
            <a:r>
              <a:rPr lang="en-US" sz="2400" dirty="0"/>
              <a:t>, IBM, CA, SAP, HP, Microsoft, </a:t>
            </a:r>
            <a:r>
              <a:rPr lang="en-US" sz="2400" dirty="0" smtClean="0"/>
              <a:t>New Relic, …</a:t>
            </a:r>
            <a:endParaRPr lang="en-US" sz="2400" dirty="0"/>
          </a:p>
          <a:p>
            <a:pPr>
              <a:spcBef>
                <a:spcPts val="0"/>
              </a:spcBef>
              <a:spcAft>
                <a:spcPts val="800"/>
              </a:spcAft>
            </a:pPr>
            <a:r>
              <a:rPr lang="en-US" sz="2400" dirty="0"/>
              <a:t>GE Capital, </a:t>
            </a:r>
            <a:r>
              <a:rPr lang="en-US" sz="2400" dirty="0" smtClean="0"/>
              <a:t>Capital One, Nationwide</a:t>
            </a:r>
            <a:r>
              <a:rPr lang="en-US" sz="2400" dirty="0"/>
              <a:t>, BNP Paribas, </a:t>
            </a:r>
            <a:r>
              <a:rPr lang="en-US" sz="2400" dirty="0" smtClean="0"/>
              <a:t>Amex, BNY </a:t>
            </a:r>
            <a:r>
              <a:rPr lang="en-US" sz="2400" dirty="0"/>
              <a:t>Mellon, </a:t>
            </a:r>
            <a:r>
              <a:rPr lang="en-US" sz="2400" dirty="0" smtClean="0"/>
              <a:t>MasterCard, Paychex</a:t>
            </a:r>
            <a:r>
              <a:rPr lang="en-US" sz="2400" dirty="0"/>
              <a:t>, </a:t>
            </a:r>
            <a:r>
              <a:rPr lang="en-US" sz="2400" dirty="0" smtClean="0"/>
              <a:t>Intuit, …</a:t>
            </a:r>
            <a:endParaRPr lang="en-US" sz="2400" dirty="0"/>
          </a:p>
          <a:p>
            <a:pPr>
              <a:spcBef>
                <a:spcPts val="0"/>
              </a:spcBef>
              <a:spcAft>
                <a:spcPts val="800"/>
              </a:spcAft>
            </a:pPr>
            <a:r>
              <a:rPr lang="en-US" sz="2400" dirty="0"/>
              <a:t>The Gap, Nordstrom, Macy’s, Williams-Sonoma, Target …</a:t>
            </a:r>
          </a:p>
          <a:p>
            <a:pPr>
              <a:spcBef>
                <a:spcPts val="0"/>
              </a:spcBef>
              <a:spcAft>
                <a:spcPts val="800"/>
              </a:spcAft>
            </a:pPr>
            <a:r>
              <a:rPr lang="en-US" sz="2400" dirty="0"/>
              <a:t>General Motors, </a:t>
            </a:r>
            <a:r>
              <a:rPr lang="en-US" sz="2400" dirty="0" smtClean="0"/>
              <a:t>Raytheon, </a:t>
            </a:r>
            <a:r>
              <a:rPr lang="en-US" sz="2400" dirty="0"/>
              <a:t>LEGO, </a:t>
            </a:r>
            <a:r>
              <a:rPr lang="en-US" sz="2400" dirty="0" err="1"/>
              <a:t>Bosche</a:t>
            </a:r>
            <a:r>
              <a:rPr lang="en-US" sz="2400" dirty="0"/>
              <a:t> …</a:t>
            </a:r>
          </a:p>
          <a:p>
            <a:pPr>
              <a:spcBef>
                <a:spcPts val="0"/>
              </a:spcBef>
              <a:spcAft>
                <a:spcPts val="800"/>
              </a:spcAft>
            </a:pPr>
            <a:r>
              <a:rPr lang="en-US" sz="2400" dirty="0"/>
              <a:t>UK Government, US Department of Homeland Security …</a:t>
            </a:r>
          </a:p>
          <a:p>
            <a:pPr>
              <a:spcBef>
                <a:spcPts val="0"/>
              </a:spcBef>
              <a:spcAft>
                <a:spcPts val="800"/>
              </a:spcAft>
            </a:pPr>
            <a:r>
              <a:rPr lang="en-US" sz="2400" dirty="0"/>
              <a:t>Kansas State </a:t>
            </a:r>
            <a:r>
              <a:rPr lang="en-US" sz="2400" dirty="0" smtClean="0"/>
              <a:t>University…</a:t>
            </a:r>
          </a:p>
        </p:txBody>
      </p:sp>
    </p:spTree>
    <p:extLst>
      <p:ext uri="{BB962C8B-B14F-4D97-AF65-F5344CB8AC3E}">
        <p14:creationId xmlns:p14="http://schemas.microsoft.com/office/powerpoint/2010/main" val="2660114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#2:</a:t>
            </a:r>
            <a:br>
              <a:rPr lang="en-US" dirty="0" smtClean="0"/>
            </a:br>
            <a:r>
              <a:rPr lang="en-US" dirty="0" smtClean="0"/>
              <a:t/>
            </a:r>
            <a:br>
              <a:rPr lang="en-US" dirty="0" smtClean="0"/>
            </a:br>
            <a:r>
              <a:rPr lang="en-US" dirty="0" err="1" smtClean="0"/>
              <a:t>DevOps</a:t>
            </a:r>
            <a:r>
              <a:rPr lang="en-US" dirty="0" smtClean="0"/>
              <a:t> Is As Good For Ops</a:t>
            </a:r>
            <a:r>
              <a:rPr lang="is-IS" dirty="0" smtClean="0"/>
              <a:t>…</a:t>
            </a:r>
            <a:br>
              <a:rPr lang="is-IS" dirty="0" smtClean="0"/>
            </a:b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58083967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#2:</a:t>
            </a:r>
            <a:br>
              <a:rPr lang="en-US" dirty="0" smtClean="0"/>
            </a:br>
            <a:r>
              <a:rPr lang="en-US" dirty="0" smtClean="0"/>
              <a:t/>
            </a:r>
            <a:br>
              <a:rPr lang="en-US" dirty="0" smtClean="0"/>
            </a:br>
            <a:r>
              <a:rPr lang="en-US" dirty="0" err="1" smtClean="0"/>
              <a:t>DevOps</a:t>
            </a:r>
            <a:r>
              <a:rPr lang="en-US" dirty="0" smtClean="0"/>
              <a:t> Is As Good For Ops</a:t>
            </a:r>
            <a:r>
              <a:rPr lang="is-IS" dirty="0" smtClean="0"/>
              <a:t>…</a:t>
            </a:r>
            <a:r>
              <a:rPr lang="is-IS" dirty="0"/>
              <a:t/>
            </a:r>
            <a:br>
              <a:rPr lang="is-IS" dirty="0"/>
            </a:br>
            <a:r>
              <a:rPr lang="is-IS" dirty="0"/>
              <a:t>			...As It Is For </a:t>
            </a:r>
            <a:r>
              <a:rPr lang="is-IS" dirty="0" smtClean="0"/>
              <a:t>Dev!</a:t>
            </a: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49092799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Deploy Smaller Changes, More Frequently *</a:t>
            </a:r>
            <a:endParaRPr lang="en-US" dirty="0"/>
          </a:p>
        </p:txBody>
      </p:sp>
      <p:pic>
        <p:nvPicPr>
          <p:cNvPr id="5" name="Picture 4"/>
          <p:cNvPicPr>
            <a:picLocks noChangeAspect="1"/>
          </p:cNvPicPr>
          <p:nvPr/>
        </p:nvPicPr>
        <p:blipFill>
          <a:blip r:embed="rId2"/>
          <a:stretch>
            <a:fillRect/>
          </a:stretch>
        </p:blipFill>
        <p:spPr>
          <a:xfrm>
            <a:off x="342901" y="1028700"/>
            <a:ext cx="5446568" cy="3429000"/>
          </a:xfrm>
          <a:prstGeom prst="rect">
            <a:avLst/>
          </a:prstGeom>
        </p:spPr>
      </p:pic>
      <p:pic>
        <p:nvPicPr>
          <p:cNvPr id="6" name="Picture 5"/>
          <p:cNvPicPr>
            <a:picLocks noChangeAspect="1"/>
          </p:cNvPicPr>
          <p:nvPr/>
        </p:nvPicPr>
        <p:blipFill>
          <a:blip r:embed="rId3"/>
          <a:stretch>
            <a:fillRect/>
          </a:stretch>
        </p:blipFill>
        <p:spPr>
          <a:xfrm>
            <a:off x="6150381" y="1028702"/>
            <a:ext cx="3009900" cy="2638425"/>
          </a:xfrm>
          <a:prstGeom prst="rect">
            <a:avLst/>
          </a:prstGeom>
        </p:spPr>
      </p:pic>
      <p:sp>
        <p:nvSpPr>
          <p:cNvPr id="7" name="Text Box 3"/>
          <p:cNvSpPr txBox="1">
            <a:spLocks noChangeArrowheads="1"/>
          </p:cNvSpPr>
          <p:nvPr/>
        </p:nvSpPr>
        <p:spPr bwMode="auto">
          <a:xfrm>
            <a:off x="1209676" y="4854794"/>
            <a:ext cx="6048374" cy="207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1" tIns="34289" rIns="68571" bIns="34289">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900" dirty="0">
                <a:cs typeface="ＭＳ Ｐゴシック" charset="0"/>
              </a:rPr>
              <a:t>Source: http://</a:t>
            </a:r>
            <a:r>
              <a:rPr lang="en-US" sz="900" dirty="0" err="1">
                <a:cs typeface="ＭＳ Ｐゴシック" charset="0"/>
              </a:rPr>
              <a:t>www.facebook.com</a:t>
            </a:r>
            <a:r>
              <a:rPr lang="en-US" sz="900" dirty="0">
                <a:cs typeface="ＭＳ Ｐゴシック" charset="0"/>
              </a:rPr>
              <a:t>/</a:t>
            </a:r>
            <a:r>
              <a:rPr lang="en-US" sz="900" dirty="0" err="1">
                <a:cs typeface="ＭＳ Ｐゴシック" charset="0"/>
              </a:rPr>
              <a:t>note.php?note_id</a:t>
            </a:r>
            <a:r>
              <a:rPr lang="en-US" sz="900" dirty="0">
                <a:cs typeface="ＭＳ Ｐゴシック" charset="0"/>
              </a:rPr>
              <a:t>=14218138919</a:t>
            </a:r>
          </a:p>
        </p:txBody>
      </p:sp>
      <p:sp>
        <p:nvSpPr>
          <p:cNvPr id="8" name="Rectangle 7"/>
          <p:cNvSpPr/>
          <p:nvPr/>
        </p:nvSpPr>
        <p:spPr>
          <a:xfrm>
            <a:off x="3200400" y="2800350"/>
            <a:ext cx="2114550" cy="304800"/>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lIns="68573" tIns="34295" rIns="68573" bIns="34295" rtlCol="0" anchor="ctr"/>
          <a:lstStyle/>
          <a:p>
            <a:pPr algn="ctr" defTabSz="685796" fontAlgn="base">
              <a:spcBef>
                <a:spcPct val="0"/>
              </a:spcBef>
              <a:spcAft>
                <a:spcPct val="0"/>
              </a:spcAft>
            </a:pPr>
            <a:endParaRPr lang="en-US" sz="1400" dirty="0">
              <a:solidFill>
                <a:prstClr val="white"/>
              </a:solidFill>
              <a:latin typeface="Arial" panose="020B0604020202020204" pitchFamily="34" charset="0"/>
            </a:endParaRPr>
          </a:p>
        </p:txBody>
      </p:sp>
    </p:spTree>
    <p:extLst>
      <p:ext uri="{BB962C8B-B14F-4D97-AF65-F5344CB8AC3E}">
        <p14:creationId xmlns:p14="http://schemas.microsoft.com/office/powerpoint/2010/main" val="22694821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24201" y="9"/>
            <a:ext cx="2867472" cy="2178305"/>
          </a:xfrm>
          <a:prstGeom prst="rect">
            <a:avLst/>
          </a:prstGeom>
          <a:noFill/>
          <a:ln w="9525">
            <a:noFill/>
            <a:miter lim="800000"/>
            <a:headEnd/>
            <a:tailEnd/>
          </a:ln>
        </p:spPr>
      </p:pic>
      <p:sp>
        <p:nvSpPr>
          <p:cNvPr id="7" name="Title 6"/>
          <p:cNvSpPr>
            <a:spLocks noGrp="1"/>
          </p:cNvSpPr>
          <p:nvPr>
            <p:ph type="ctrTitle"/>
          </p:nvPr>
        </p:nvSpPr>
        <p:spPr>
          <a:xfrm>
            <a:off x="457200" y="2155040"/>
            <a:ext cx="8229600" cy="1102519"/>
          </a:xfrm>
        </p:spPr>
        <p:txBody>
          <a:bodyPr/>
          <a:lstStyle/>
          <a:p>
            <a:pPr defTabSz="685796">
              <a:spcBef>
                <a:spcPct val="0"/>
              </a:spcBef>
            </a:pPr>
            <a:r>
              <a:rPr lang="en-US" dirty="0">
                <a:solidFill>
                  <a:srgbClr val="C00000"/>
                </a:solidFill>
                <a:ea typeface="ＭＳ Ｐゴシック" pitchFamily="34" charset="-128"/>
              </a:rPr>
              <a:t>The </a:t>
            </a:r>
            <a:r>
              <a:rPr lang="en-US" dirty="0" smtClean="0">
                <a:solidFill>
                  <a:srgbClr val="C00000"/>
                </a:solidFill>
                <a:ea typeface="ＭＳ Ｐゴシック" pitchFamily="34" charset="-128"/>
              </a:rPr>
              <a:t>Downward </a:t>
            </a:r>
            <a:br>
              <a:rPr lang="en-US" dirty="0" smtClean="0">
                <a:solidFill>
                  <a:srgbClr val="C00000"/>
                </a:solidFill>
                <a:ea typeface="ＭＳ Ｐゴシック" pitchFamily="34" charset="-128"/>
              </a:rPr>
            </a:br>
            <a:r>
              <a:rPr lang="en-US" dirty="0" smtClean="0">
                <a:solidFill>
                  <a:srgbClr val="C00000"/>
                </a:solidFill>
                <a:ea typeface="ＭＳ Ｐゴシック" pitchFamily="34" charset="-128"/>
              </a:rPr>
              <a:t>Spiral…</a:t>
            </a:r>
            <a:endParaRPr lang="en-US" dirty="0">
              <a:solidFill>
                <a:srgbClr val="C00000"/>
              </a:solidFill>
            </a:endParaRPr>
          </a:p>
        </p:txBody>
      </p:sp>
      <p:pic>
        <p:nvPicPr>
          <p:cNvPr id="3" name="Picture 4" descr="http://www.editinternational.com/images/gallery/05a-scotty_low.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3333"/>
          <a:stretch/>
        </p:blipFill>
        <p:spPr bwMode="auto">
          <a:xfrm>
            <a:off x="0" y="9"/>
            <a:ext cx="2651760" cy="1662379"/>
          </a:xfrm>
          <a:prstGeom prst="rect">
            <a:avLst/>
          </a:prstGeom>
          <a:noFill/>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t="8226"/>
          <a:stretch/>
        </p:blipFill>
        <p:spPr>
          <a:xfrm>
            <a:off x="6571124" y="-19048"/>
            <a:ext cx="2598897" cy="1700329"/>
          </a:xfrm>
          <a:prstGeom prst="rect">
            <a:avLst/>
          </a:prstGeom>
        </p:spPr>
      </p:pic>
      <p:pic>
        <p:nvPicPr>
          <p:cNvPr id="6" name="Picture 5" descr="smoking is dangerous.jpg"/>
          <p:cNvPicPr>
            <a:picLocks noChangeAspect="1"/>
          </p:cNvPicPr>
          <p:nvPr/>
        </p:nvPicPr>
        <p:blipFill rotWithShape="1">
          <a:blip r:embed="rId5" cstate="screen">
            <a:extLst>
              <a:ext uri="{28A0092B-C50C-407E-A947-70E740481C1C}">
                <a14:useLocalDpi xmlns:a14="http://schemas.microsoft.com/office/drawing/2010/main"/>
              </a:ext>
            </a:extLst>
          </a:blip>
          <a:srcRect l="8458"/>
          <a:stretch/>
        </p:blipFill>
        <p:spPr>
          <a:xfrm>
            <a:off x="6571122" y="1762936"/>
            <a:ext cx="2572878" cy="1565360"/>
          </a:xfrm>
          <a:prstGeom prst="rect">
            <a:avLst/>
          </a:prstGeom>
        </p:spPr>
      </p:pic>
      <p:pic>
        <p:nvPicPr>
          <p:cNvPr id="8" name="Picture 7"/>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448" t="10916" r="-1448" b="13820"/>
          <a:stretch/>
        </p:blipFill>
        <p:spPr bwMode="auto">
          <a:xfrm>
            <a:off x="6571132" y="3409950"/>
            <a:ext cx="2623429" cy="1752600"/>
          </a:xfrm>
          <a:prstGeom prst="rect">
            <a:avLst/>
          </a:prstGeom>
          <a:noFill/>
          <a:ln w="9525">
            <a:noFill/>
            <a:miter lim="800000"/>
            <a:headEnd/>
            <a:tailEnd/>
          </a:ln>
        </p:spPr>
      </p:pic>
      <p:pic>
        <p:nvPicPr>
          <p:cNvPr id="9" name="Picture 8"/>
          <p:cNvPicPr>
            <a:picLocks noChangeAspect="1"/>
          </p:cNvPicPr>
          <p:nvPr/>
        </p:nvPicPr>
        <p:blipFill>
          <a:blip r:embed="rId7"/>
          <a:stretch>
            <a:fillRect/>
          </a:stretch>
        </p:blipFill>
        <p:spPr>
          <a:xfrm>
            <a:off x="3392735" y="3385904"/>
            <a:ext cx="2365767" cy="1737360"/>
          </a:xfrm>
          <a:prstGeom prst="rect">
            <a:avLst/>
          </a:prstGeom>
        </p:spPr>
      </p:pic>
      <p:pic>
        <p:nvPicPr>
          <p:cNvPr id="10"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002" y="3333752"/>
            <a:ext cx="1225557" cy="1787439"/>
          </a:xfrm>
          <a:prstGeom prst="rect">
            <a:avLst/>
          </a:prstGeom>
          <a:noFill/>
          <a:ln w="9525">
            <a:noFill/>
            <a:miter lim="800000"/>
            <a:headEnd/>
            <a:tailEnd/>
          </a:ln>
        </p:spPr>
      </p:pic>
      <p:pic>
        <p:nvPicPr>
          <p:cNvPr id="11" name="Picture 3" descr="D:\Gene\Docs\@Projects\Presentations - Upcoming\Gartner pics\iStock_000004311373Small.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r="2530" b="12626"/>
          <a:stretch/>
        </p:blipFill>
        <p:spPr bwMode="auto">
          <a:xfrm>
            <a:off x="-1" y="1707096"/>
            <a:ext cx="2651760" cy="1581936"/>
          </a:xfrm>
          <a:prstGeom prst="rect">
            <a:avLst/>
          </a:prstGeom>
          <a:noFill/>
        </p:spPr>
      </p:pic>
    </p:spTree>
    <p:extLst>
      <p:ext uri="{BB962C8B-B14F-4D97-AF65-F5344CB8AC3E}">
        <p14:creationId xmlns:p14="http://schemas.microsoft.com/office/powerpoint/2010/main" val="252672170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CSG: COBOL </a:t>
            </a:r>
            <a:r>
              <a:rPr lang="en-US" dirty="0"/>
              <a:t>A</a:t>
            </a:r>
            <a:r>
              <a:rPr lang="en-US" dirty="0" smtClean="0"/>
              <a:t>pp + 20 tech stacks</a:t>
            </a:r>
            <a:endParaRPr lang="en-US" dirty="0"/>
          </a:p>
        </p:txBody>
      </p:sp>
      <p:pic>
        <p:nvPicPr>
          <p:cNvPr id="5" name="Picture 4"/>
          <p:cNvPicPr>
            <a:picLocks noChangeAspect="1"/>
          </p:cNvPicPr>
          <p:nvPr/>
        </p:nvPicPr>
        <p:blipFill>
          <a:blip r:embed="rId2"/>
          <a:stretch>
            <a:fillRect/>
          </a:stretch>
        </p:blipFill>
        <p:spPr>
          <a:xfrm>
            <a:off x="514350" y="971550"/>
            <a:ext cx="4019550" cy="4095750"/>
          </a:xfrm>
          <a:prstGeom prst="rect">
            <a:avLst/>
          </a:prstGeom>
        </p:spPr>
      </p:pic>
      <p:pic>
        <p:nvPicPr>
          <p:cNvPr id="6" name="Picture 5"/>
          <p:cNvPicPr>
            <a:picLocks noChangeAspect="1"/>
          </p:cNvPicPr>
          <p:nvPr/>
        </p:nvPicPr>
        <p:blipFill>
          <a:blip r:embed="rId3"/>
          <a:stretch>
            <a:fillRect/>
          </a:stretch>
        </p:blipFill>
        <p:spPr>
          <a:xfrm>
            <a:off x="5657855" y="971550"/>
            <a:ext cx="3000375" cy="2076450"/>
          </a:xfrm>
          <a:prstGeom prst="rect">
            <a:avLst/>
          </a:prstGeom>
        </p:spPr>
      </p:pic>
      <p:sp>
        <p:nvSpPr>
          <p:cNvPr id="7" name="Text Box 5"/>
          <p:cNvSpPr txBox="1">
            <a:spLocks noChangeArrowheads="1"/>
          </p:cNvSpPr>
          <p:nvPr/>
        </p:nvSpPr>
        <p:spPr bwMode="auto">
          <a:xfrm>
            <a:off x="4620824" y="4800603"/>
            <a:ext cx="5266135" cy="5770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1" tIns="34289" rIns="68571" bIns="34289">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800" dirty="0">
                <a:solidFill>
                  <a:srgbClr val="000000"/>
                </a:solidFill>
                <a:latin typeface="Arial" pitchFamily="34" charset="0"/>
              </a:rPr>
              <a:t>Source: Scott </a:t>
            </a:r>
            <a:r>
              <a:rPr lang="en-US" sz="800" dirty="0" err="1">
                <a:solidFill>
                  <a:srgbClr val="000000"/>
                </a:solidFill>
                <a:latin typeface="Arial" pitchFamily="34" charset="0"/>
              </a:rPr>
              <a:t>Prugh</a:t>
            </a:r>
            <a:r>
              <a:rPr lang="en-US" sz="800" dirty="0">
                <a:solidFill>
                  <a:srgbClr val="000000"/>
                </a:solidFill>
                <a:latin typeface="Arial" pitchFamily="34" charset="0"/>
              </a:rPr>
              <a:t>, Chief Architect, CSG, Inc.</a:t>
            </a:r>
          </a:p>
          <a:p>
            <a:pPr>
              <a:spcBef>
                <a:spcPct val="50000"/>
              </a:spcBef>
            </a:pPr>
            <a:endParaRPr lang="en-US" sz="800" dirty="0">
              <a:solidFill>
                <a:srgbClr val="000000"/>
              </a:solidFill>
              <a:latin typeface="Arial" pitchFamily="34" charset="0"/>
            </a:endParaRPr>
          </a:p>
          <a:p>
            <a:pPr>
              <a:spcBef>
                <a:spcPct val="50000"/>
              </a:spcBef>
            </a:pPr>
            <a:endParaRPr lang="en-US" sz="800" dirty="0">
              <a:solidFill>
                <a:srgbClr val="000000"/>
              </a:solidFill>
              <a:latin typeface="Arial" pitchFamily="34" charset="0"/>
            </a:endParaRPr>
          </a:p>
        </p:txBody>
      </p:sp>
      <p:sp>
        <p:nvSpPr>
          <p:cNvPr id="8" name="Text Box 8"/>
          <p:cNvSpPr txBox="1">
            <a:spLocks noChangeArrowheads="1"/>
          </p:cNvSpPr>
          <p:nvPr/>
        </p:nvSpPr>
        <p:spPr bwMode="auto">
          <a:xfrm>
            <a:off x="5029200" y="3543300"/>
            <a:ext cx="3714750" cy="914400"/>
          </a:xfrm>
          <a:prstGeom prst="rect">
            <a:avLst/>
          </a:prstGeom>
          <a:solidFill>
            <a:schemeClr val="tx1"/>
          </a:solidFill>
          <a:ln w="9525">
            <a:noFill/>
            <a:miter lim="800000"/>
            <a:headEnd/>
            <a:tailEnd/>
          </a:ln>
        </p:spPr>
        <p:txBody>
          <a:bodyPr lIns="68571" tIns="34289" rIns="68571" bIns="34289" anchor="ctr"/>
          <a:lstStyle/>
          <a:p>
            <a:pPr algn="ctr">
              <a:spcBef>
                <a:spcPct val="50000"/>
              </a:spcBef>
            </a:pPr>
            <a:r>
              <a:rPr lang="en-US" i="1" dirty="0" smtClean="0">
                <a:solidFill>
                  <a:schemeClr val="bg1"/>
                </a:solidFill>
              </a:rPr>
              <a:t>And the customer got the feature in half the time!</a:t>
            </a:r>
            <a:endParaRPr lang="en-US" i="1" dirty="0">
              <a:solidFill>
                <a:schemeClr val="bg1"/>
              </a:solidFill>
            </a:endParaRPr>
          </a:p>
        </p:txBody>
      </p:sp>
    </p:spTree>
    <p:extLst>
      <p:ext uri="{BB962C8B-B14F-4D97-AF65-F5344CB8AC3E}">
        <p14:creationId xmlns:p14="http://schemas.microsoft.com/office/powerpoint/2010/main" val="1235801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CSG: COBOL App + 20 tech stacks</a:t>
            </a:r>
            <a:endParaRPr lang="en-US" dirty="0"/>
          </a:p>
        </p:txBody>
      </p:sp>
      <p:sp>
        <p:nvSpPr>
          <p:cNvPr id="7" name="Text Box 5"/>
          <p:cNvSpPr txBox="1">
            <a:spLocks noChangeArrowheads="1"/>
          </p:cNvSpPr>
          <p:nvPr/>
        </p:nvSpPr>
        <p:spPr bwMode="auto">
          <a:xfrm>
            <a:off x="4620824" y="4890272"/>
            <a:ext cx="5266135" cy="577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1" tIns="34289" rIns="68571" bIns="34289">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800" dirty="0">
                <a:solidFill>
                  <a:srgbClr val="000000"/>
                </a:solidFill>
                <a:latin typeface="Arial" pitchFamily="34" charset="0"/>
              </a:rPr>
              <a:t>Source: Scott </a:t>
            </a:r>
            <a:r>
              <a:rPr lang="en-US" sz="800" dirty="0" err="1">
                <a:solidFill>
                  <a:srgbClr val="000000"/>
                </a:solidFill>
                <a:latin typeface="Arial" pitchFamily="34" charset="0"/>
              </a:rPr>
              <a:t>Prugh</a:t>
            </a:r>
            <a:r>
              <a:rPr lang="en-US" sz="800" dirty="0">
                <a:solidFill>
                  <a:srgbClr val="000000"/>
                </a:solidFill>
                <a:latin typeface="Arial" pitchFamily="34" charset="0"/>
              </a:rPr>
              <a:t>, Chief Architect, CSG, Inc.</a:t>
            </a:r>
          </a:p>
          <a:p>
            <a:pPr>
              <a:spcBef>
                <a:spcPct val="50000"/>
              </a:spcBef>
            </a:pPr>
            <a:endParaRPr lang="en-US" sz="800" dirty="0">
              <a:solidFill>
                <a:srgbClr val="000000"/>
              </a:solidFill>
              <a:latin typeface="Arial" pitchFamily="34" charset="0"/>
            </a:endParaRPr>
          </a:p>
          <a:p>
            <a:pPr>
              <a:spcBef>
                <a:spcPct val="50000"/>
              </a:spcBef>
            </a:pPr>
            <a:endParaRPr lang="en-US" sz="800" dirty="0">
              <a:solidFill>
                <a:srgbClr val="000000"/>
              </a:solidFill>
              <a:latin typeface="Arial" pitchFamily="34" charset="0"/>
            </a:endParaRPr>
          </a:p>
        </p:txBody>
      </p:sp>
      <p:sp>
        <p:nvSpPr>
          <p:cNvPr id="8" name="Text Box 8"/>
          <p:cNvSpPr txBox="1">
            <a:spLocks noChangeArrowheads="1"/>
          </p:cNvSpPr>
          <p:nvPr/>
        </p:nvSpPr>
        <p:spPr bwMode="auto">
          <a:xfrm>
            <a:off x="6494253" y="1094887"/>
            <a:ext cx="2362200" cy="1371600"/>
          </a:xfrm>
          <a:prstGeom prst="rect">
            <a:avLst/>
          </a:prstGeom>
          <a:solidFill>
            <a:schemeClr val="tx1"/>
          </a:solidFill>
          <a:ln w="9525">
            <a:noFill/>
            <a:miter lim="800000"/>
            <a:headEnd/>
            <a:tailEnd/>
          </a:ln>
        </p:spPr>
        <p:txBody>
          <a:bodyPr lIns="68571" tIns="34289" rIns="68571" bIns="34289" anchor="ctr"/>
          <a:lstStyle/>
          <a:p>
            <a:pPr algn="ctr">
              <a:spcBef>
                <a:spcPct val="50000"/>
              </a:spcBef>
            </a:pPr>
            <a:r>
              <a:rPr lang="en-US" i="1" dirty="0" smtClean="0">
                <a:solidFill>
                  <a:schemeClr val="bg1"/>
                </a:solidFill>
              </a:rPr>
              <a:t>And the customer got the feature in half the time!</a:t>
            </a:r>
            <a:endParaRPr lang="en-US" i="1" dirty="0">
              <a:solidFill>
                <a:schemeClr val="bg1"/>
              </a:solidFill>
            </a:endParaRPr>
          </a:p>
        </p:txBody>
      </p:sp>
      <p:sp>
        <p:nvSpPr>
          <p:cNvPr id="6" name="Content Placeholder 3"/>
          <p:cNvSpPr>
            <a:spLocks noGrp="1"/>
          </p:cNvSpPr>
          <p:nvPr>
            <p:ph idx="1"/>
          </p:nvPr>
        </p:nvSpPr>
        <p:spPr>
          <a:xfrm>
            <a:off x="381000" y="3293069"/>
            <a:ext cx="8382000" cy="1586182"/>
          </a:xfrm>
        </p:spPr>
        <p:txBody>
          <a:bodyPr>
            <a:noAutofit/>
          </a:bodyPr>
          <a:lstStyle/>
          <a:p>
            <a:r>
              <a:rPr lang="en-US" sz="1400" dirty="0" smtClean="0"/>
              <a:t>Apps supporting bill printing and customer care for 50MM customer, 6B transactions per </a:t>
            </a:r>
            <a:r>
              <a:rPr lang="en-US" sz="1400" dirty="0" smtClean="0"/>
              <a:t>month</a:t>
            </a:r>
          </a:p>
          <a:p>
            <a:r>
              <a:rPr lang="en-US" sz="1400" dirty="0" smtClean="0"/>
              <a:t>20 technology platforms, including mainframe VSAM and DB2, Java, desktop client</a:t>
            </a:r>
          </a:p>
          <a:p>
            <a:r>
              <a:rPr lang="en-US" sz="1400" dirty="0" smtClean="0"/>
              <a:t>Moved </a:t>
            </a:r>
            <a:r>
              <a:rPr lang="en-US" sz="1400" dirty="0" smtClean="0"/>
              <a:t>from 2 to 4 releases per year</a:t>
            </a:r>
          </a:p>
          <a:p>
            <a:r>
              <a:rPr lang="en-US" sz="1400" dirty="0" smtClean="0"/>
              <a:t>Shared Operations Team performed daily deployments to UAT</a:t>
            </a:r>
            <a:endParaRPr lang="en-US" sz="1400" dirty="0"/>
          </a:p>
          <a:p>
            <a:endParaRPr lang="en-US" sz="1400" dirty="0" smtClean="0"/>
          </a:p>
        </p:txBody>
      </p:sp>
      <p:pic>
        <p:nvPicPr>
          <p:cNvPr id="3" name="Picture 2"/>
          <p:cNvPicPr>
            <a:picLocks noChangeAspect="1"/>
          </p:cNvPicPr>
          <p:nvPr/>
        </p:nvPicPr>
        <p:blipFill>
          <a:blip r:embed="rId2"/>
          <a:stretch>
            <a:fillRect/>
          </a:stretch>
        </p:blipFill>
        <p:spPr>
          <a:xfrm>
            <a:off x="685800" y="766673"/>
            <a:ext cx="5556849" cy="2251236"/>
          </a:xfrm>
          <a:prstGeom prst="rect">
            <a:avLst/>
          </a:prstGeom>
        </p:spPr>
      </p:pic>
    </p:spTree>
    <p:extLst>
      <p:ext uri="{BB962C8B-B14F-4D97-AF65-F5344CB8AC3E}">
        <p14:creationId xmlns:p14="http://schemas.microsoft.com/office/powerpoint/2010/main" val="295541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939"/>
            <a:ext cx="5330671" cy="3800611"/>
          </a:xfrm>
        </p:spPr>
        <p:txBody>
          <a:bodyPr>
            <a:noAutofit/>
          </a:bodyPr>
          <a:lstStyle/>
          <a:p>
            <a:pPr marL="223838"/>
            <a:r>
              <a:rPr lang="en-US" sz="2000" i="1" dirty="0">
                <a:solidFill>
                  <a:srgbClr val="000000"/>
                </a:solidFill>
              </a:rPr>
              <a:t>“As a lifelong Ops practitioner, I know we need DevOps to make our work humane.</a:t>
            </a:r>
            <a:br>
              <a:rPr lang="en-US" sz="2000" i="1" dirty="0">
                <a:solidFill>
                  <a:srgbClr val="000000"/>
                </a:solidFill>
              </a:rPr>
            </a:br>
            <a:r>
              <a:rPr lang="en-US" sz="2000" i="1" dirty="0">
                <a:solidFill>
                  <a:srgbClr val="000000"/>
                </a:solidFill>
              </a:rPr>
              <a:t/>
            </a:r>
            <a:br>
              <a:rPr lang="en-US" sz="2000" i="1" dirty="0">
                <a:solidFill>
                  <a:srgbClr val="000000"/>
                </a:solidFill>
              </a:rPr>
            </a:br>
            <a:r>
              <a:rPr lang="en-US" sz="2000" i="1" dirty="0">
                <a:solidFill>
                  <a:srgbClr val="000000"/>
                </a:solidFill>
              </a:rPr>
              <a:t>In the past, I’ve worked every holiday, on my birthday, my spouse’s birthday, and even </a:t>
            </a:r>
            <a:r>
              <a:rPr lang="en-US" sz="2000" i="1" dirty="0" smtClean="0">
                <a:solidFill>
                  <a:srgbClr val="000000"/>
                </a:solidFill>
              </a:rPr>
              <a:t>on the </a:t>
            </a:r>
            <a:r>
              <a:rPr lang="en-US" sz="2000" i="1" dirty="0">
                <a:solidFill>
                  <a:srgbClr val="000000"/>
                </a:solidFill>
              </a:rPr>
              <a:t>day my son was </a:t>
            </a:r>
            <a:r>
              <a:rPr lang="en-US" sz="2000" i="1" dirty="0" smtClean="0">
                <a:solidFill>
                  <a:srgbClr val="000000"/>
                </a:solidFill>
              </a:rPr>
              <a:t>born.”</a:t>
            </a:r>
            <a:r>
              <a:rPr lang="en-US" sz="2000" i="1" dirty="0">
                <a:solidFill>
                  <a:srgbClr val="000000"/>
                </a:solidFill>
              </a:rPr>
              <a:t/>
            </a:r>
            <a:br>
              <a:rPr lang="en-US" sz="2000" i="1" dirty="0">
                <a:solidFill>
                  <a:srgbClr val="000000"/>
                </a:solidFill>
              </a:rPr>
            </a:br>
            <a:r>
              <a:rPr lang="en-US" sz="2000" dirty="0">
                <a:solidFill>
                  <a:srgbClr val="000000"/>
                </a:solidFill>
              </a:rPr>
              <a:t/>
            </a:r>
            <a:br>
              <a:rPr lang="en-US" sz="2000" dirty="0">
                <a:solidFill>
                  <a:srgbClr val="000000"/>
                </a:solidFill>
              </a:rPr>
            </a:br>
            <a:r>
              <a:rPr lang="en-US" sz="2000" dirty="0" smtClean="0">
                <a:solidFill>
                  <a:srgbClr val="000000"/>
                </a:solidFill>
              </a:rPr>
              <a:t>Nathan </a:t>
            </a:r>
            <a:r>
              <a:rPr lang="en-US" sz="2000" dirty="0" err="1" smtClean="0">
                <a:solidFill>
                  <a:srgbClr val="000000"/>
                </a:solidFill>
              </a:rPr>
              <a:t>Shimek</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Engineering </a:t>
            </a:r>
            <a:r>
              <a:rPr lang="en-US" sz="2000" dirty="0">
                <a:solidFill>
                  <a:srgbClr val="000000"/>
                </a:solidFill>
              </a:rPr>
              <a:t>Manager, New Context</a:t>
            </a:r>
          </a:p>
        </p:txBody>
      </p:sp>
      <p:pic>
        <p:nvPicPr>
          <p:cNvPr id="3" name="Picture 2"/>
          <p:cNvPicPr>
            <a:picLocks noChangeAspect="1"/>
          </p:cNvPicPr>
          <p:nvPr/>
        </p:nvPicPr>
        <p:blipFill>
          <a:blip r:embed="rId2"/>
          <a:stretch>
            <a:fillRect/>
          </a:stretch>
        </p:blipFill>
        <p:spPr>
          <a:xfrm>
            <a:off x="5712934" y="860223"/>
            <a:ext cx="3311727" cy="3311727"/>
          </a:xfrm>
          <a:prstGeom prst="rect">
            <a:avLst/>
          </a:prstGeom>
        </p:spPr>
      </p:pic>
      <p:sp>
        <p:nvSpPr>
          <p:cNvPr id="4" name="Text Box 5"/>
          <p:cNvSpPr txBox="1">
            <a:spLocks noChangeArrowheads="1"/>
          </p:cNvSpPr>
          <p:nvPr/>
        </p:nvSpPr>
        <p:spPr bwMode="auto">
          <a:xfrm>
            <a:off x="5" y="4935758"/>
            <a:ext cx="2819395" cy="207759"/>
          </a:xfrm>
          <a:prstGeom prst="rect">
            <a:avLst/>
          </a:prstGeom>
          <a:noFill/>
          <a:ln>
            <a:noFill/>
          </a:ln>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smtClean="0"/>
              <a:t>@</a:t>
            </a:r>
            <a:r>
              <a:rPr lang="en-US" dirty="0" err="1"/>
              <a:t>nathan_shimek</a:t>
            </a:r>
            <a:endParaRPr lang="en-US" dirty="0"/>
          </a:p>
        </p:txBody>
      </p:sp>
    </p:spTree>
    <p:extLst>
      <p:ext uri="{BB962C8B-B14F-4D97-AF65-F5344CB8AC3E}">
        <p14:creationId xmlns:p14="http://schemas.microsoft.com/office/powerpoint/2010/main" val="379813311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prstClr val="black"/>
                </a:solidFill>
              </a:rPr>
              <a:t>Developers Carry Pagers</a:t>
            </a:r>
            <a:br>
              <a:rPr lang="en-US" dirty="0" smtClean="0">
                <a:solidFill>
                  <a:prstClr val="black"/>
                </a:solidFill>
              </a:rPr>
            </a:br>
            <a:endParaRPr lang="en-US" dirty="0"/>
          </a:p>
        </p:txBody>
      </p:sp>
      <p:sp>
        <p:nvSpPr>
          <p:cNvPr id="69634" name="Content Placeholder 2"/>
          <p:cNvSpPr>
            <a:spLocks noGrp="1"/>
          </p:cNvSpPr>
          <p:nvPr>
            <p:ph idx="1"/>
          </p:nvPr>
        </p:nvSpPr>
        <p:spPr/>
        <p:txBody>
          <a:bodyPr/>
          <a:lstStyle/>
          <a:p>
            <a:pPr marL="0" indent="0">
              <a:lnSpc>
                <a:spcPct val="100000"/>
              </a:lnSpc>
              <a:buNone/>
            </a:pPr>
            <a:r>
              <a:rPr lang="en-US" dirty="0" smtClean="0"/>
              <a:t>“We found that when we woke up developers at 2am, defects got fixed faster than ever”</a:t>
            </a:r>
            <a:br>
              <a:rPr lang="en-US" dirty="0" smtClean="0"/>
            </a:br>
            <a:r>
              <a:rPr lang="en-US" dirty="0" smtClean="0"/>
              <a:t>			– Patrick </a:t>
            </a:r>
            <a:r>
              <a:rPr lang="en-US" dirty="0" err="1" smtClean="0"/>
              <a:t>Lightbody</a:t>
            </a:r>
            <a:r>
              <a:rPr lang="en-US" dirty="0" smtClean="0"/>
              <a:t>, </a:t>
            </a:r>
            <a:br>
              <a:rPr lang="en-US" dirty="0" smtClean="0"/>
            </a:br>
            <a:r>
              <a:rPr lang="en-US" dirty="0" smtClean="0"/>
              <a:t>			</a:t>
            </a:r>
            <a:r>
              <a:rPr lang="en-US" dirty="0"/>
              <a:t> </a:t>
            </a:r>
            <a:r>
              <a:rPr lang="en-US" dirty="0" smtClean="0"/>
              <a:t>  VP Prod </a:t>
            </a:r>
            <a:r>
              <a:rPr lang="en-US" dirty="0" err="1" smtClean="0"/>
              <a:t>Mgmt</a:t>
            </a:r>
            <a:r>
              <a:rPr lang="en-US" dirty="0" smtClean="0"/>
              <a:t>, New Relic</a:t>
            </a:r>
          </a:p>
          <a:p>
            <a:pPr marL="0" indent="0" defTabSz="685796">
              <a:lnSpc>
                <a:spcPct val="100000"/>
              </a:lnSpc>
              <a:buNone/>
            </a:pPr>
            <a:endParaRPr lang="en-US" dirty="0" smtClean="0">
              <a:solidFill>
                <a:prstClr val="black"/>
              </a:solidFill>
            </a:endParaRPr>
          </a:p>
          <a:p>
            <a:pPr marL="0" indent="0">
              <a:lnSpc>
                <a:spcPct val="100000"/>
              </a:lnSpc>
              <a:buNone/>
            </a:pPr>
            <a:endParaRPr lang="en-US" dirty="0" smtClean="0"/>
          </a:p>
        </p:txBody>
      </p:sp>
      <p:sp>
        <p:nvSpPr>
          <p:cNvPr id="4" name="Title 1"/>
          <p:cNvSpPr txBox="1">
            <a:spLocks/>
          </p:cNvSpPr>
          <p:nvPr/>
        </p:nvSpPr>
        <p:spPr>
          <a:xfrm>
            <a:off x="457200" y="-95250"/>
            <a:ext cx="8229600" cy="594122"/>
          </a:xfrm>
          <a:prstGeom prst="rect">
            <a:avLst/>
          </a:prstGeom>
        </p:spPr>
        <p:txBody>
          <a:bodyPr lIns="68573" tIns="34295" rIns="68573" bIns="34295">
            <a:normAutofit/>
          </a:bodyPr>
          <a:lstStyle>
            <a:lvl1pPr algn="l" rtl="0" eaLnBrk="1" fontAlgn="base" hangingPunct="1">
              <a:lnSpc>
                <a:spcPct val="90000"/>
              </a:lnSpc>
              <a:spcBef>
                <a:spcPts val="600"/>
              </a:spcBef>
              <a:spcAft>
                <a:spcPct val="0"/>
              </a:spcAft>
              <a:defRPr sz="3200" b="1" kern="1200">
                <a:solidFill>
                  <a:schemeClr val="tx1"/>
                </a:solidFill>
                <a:latin typeface="Trebuchet MS" pitchFamily="34" charset="0"/>
                <a:ea typeface="Verdana" pitchFamily="34" charset="0"/>
                <a:cs typeface="Verdana" pitchFamily="34" charset="0"/>
              </a:defRPr>
            </a:lvl1pPr>
            <a:lvl2pPr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2pPr>
            <a:lvl3pPr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3pPr>
            <a:lvl4pPr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4pPr>
            <a:lvl5pPr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5pPr>
            <a:lvl6pPr marL="457200"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6pPr>
            <a:lvl7pPr marL="914400"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7pPr>
            <a:lvl8pPr marL="1371600"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8pPr>
            <a:lvl9pPr marL="1828800" algn="l" rtl="0" eaLnBrk="1" fontAlgn="base" hangingPunct="1">
              <a:lnSpc>
                <a:spcPct val="90000"/>
              </a:lnSpc>
              <a:spcBef>
                <a:spcPts val="600"/>
              </a:spcBef>
              <a:spcAft>
                <a:spcPct val="0"/>
              </a:spcAft>
              <a:defRPr sz="3200" b="1">
                <a:solidFill>
                  <a:schemeClr val="tx1"/>
                </a:solidFill>
                <a:latin typeface="Trebuchet MS" pitchFamily="34" charset="0"/>
                <a:ea typeface="Verdana" pitchFamily="34" charset="0"/>
                <a:cs typeface="Verdana" pitchFamily="34" charset="0"/>
              </a:defRPr>
            </a:lvl9pPr>
          </a:lstStyle>
          <a:p>
            <a:pPr defTabSz="685796"/>
            <a:endParaRPr lang="en-US" dirty="0" smtClean="0">
              <a:solidFill>
                <a:prstClr val="black"/>
              </a:solidFill>
              <a:latin typeface="Arial" panose="020B0604020202020204" pitchFamily="34" charset="0"/>
              <a:cs typeface="Arial" panose="020B0604020202020204" pitchFamily="34" charset="0"/>
            </a:endParaRPr>
          </a:p>
        </p:txBody>
      </p:sp>
      <p:sp>
        <p:nvSpPr>
          <p:cNvPr id="2" name="Rectangle 1"/>
          <p:cNvSpPr/>
          <p:nvPr/>
        </p:nvSpPr>
        <p:spPr>
          <a:xfrm>
            <a:off x="457200" y="3091759"/>
            <a:ext cx="7772400" cy="1384988"/>
          </a:xfrm>
          <a:prstGeom prst="rect">
            <a:avLst/>
          </a:prstGeom>
        </p:spPr>
        <p:txBody>
          <a:bodyPr wrap="square" lIns="91424" tIns="45712" rIns="91424" bIns="45712">
            <a:spAutoFit/>
          </a:bodyPr>
          <a:lstStyle/>
          <a:p>
            <a:pPr defTabSz="685796"/>
            <a:r>
              <a:rPr lang="en-US" sz="2800" dirty="0">
                <a:solidFill>
                  <a:prstClr val="black"/>
                </a:solidFill>
                <a:latin typeface="Arial" panose="020B0604020202020204" pitchFamily="34" charset="0"/>
                <a:cs typeface="Arial" panose="020B0604020202020204" pitchFamily="34" charset="0"/>
              </a:rPr>
              <a:t>“You build it, you run it.”</a:t>
            </a:r>
            <a:br>
              <a:rPr lang="en-US" sz="2800" dirty="0">
                <a:solidFill>
                  <a:prstClr val="black"/>
                </a:solidFill>
                <a:latin typeface="Arial" panose="020B0604020202020204" pitchFamily="34" charset="0"/>
                <a:cs typeface="Arial" panose="020B0604020202020204" pitchFamily="34" charset="0"/>
              </a:rPr>
            </a:br>
            <a:r>
              <a:rPr lang="en-US" sz="2800" dirty="0">
                <a:solidFill>
                  <a:prstClr val="black"/>
                </a:solidFill>
                <a:latin typeface="Arial" panose="020B0604020202020204" pitchFamily="34" charset="0"/>
                <a:cs typeface="Arial" panose="020B0604020202020204" pitchFamily="34" charset="0"/>
              </a:rPr>
              <a:t>				– Werner </a:t>
            </a:r>
            <a:r>
              <a:rPr lang="en-US" sz="2800" dirty="0" err="1">
                <a:solidFill>
                  <a:prstClr val="black"/>
                </a:solidFill>
                <a:latin typeface="Arial" panose="020B0604020202020204" pitchFamily="34" charset="0"/>
                <a:cs typeface="Arial" panose="020B0604020202020204" pitchFamily="34" charset="0"/>
              </a:rPr>
              <a:t>Vogels</a:t>
            </a:r>
            <a:r>
              <a:rPr lang="en-US" sz="2800" dirty="0">
                <a:solidFill>
                  <a:prstClr val="black"/>
                </a:solidFill>
                <a:latin typeface="Arial" panose="020B0604020202020204" pitchFamily="34" charset="0"/>
                <a:cs typeface="Arial" panose="020B0604020202020204" pitchFamily="34" charset="0"/>
              </a:rPr>
              <a:t/>
            </a:r>
            <a:br>
              <a:rPr lang="en-US" sz="2800" dirty="0">
                <a:solidFill>
                  <a:prstClr val="black"/>
                </a:solidFill>
                <a:latin typeface="Arial" panose="020B0604020202020204" pitchFamily="34" charset="0"/>
                <a:cs typeface="Arial" panose="020B0604020202020204" pitchFamily="34" charset="0"/>
              </a:rPr>
            </a:br>
            <a:r>
              <a:rPr lang="en-US" sz="2800" dirty="0">
                <a:solidFill>
                  <a:prstClr val="black"/>
                </a:solidFill>
                <a:latin typeface="Arial" panose="020B0604020202020204" pitchFamily="34" charset="0"/>
                <a:cs typeface="Arial" panose="020B0604020202020204" pitchFamily="34" charset="0"/>
              </a:rPr>
              <a:t>				   CTO, Amazon</a:t>
            </a:r>
          </a:p>
        </p:txBody>
      </p:sp>
    </p:spTree>
    <p:extLst>
      <p:ext uri="{BB962C8B-B14F-4D97-AF65-F5344CB8AC3E}">
        <p14:creationId xmlns:p14="http://schemas.microsoft.com/office/powerpoint/2010/main" val="195659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8939"/>
            <a:ext cx="5330671" cy="3800611"/>
          </a:xfrm>
        </p:spPr>
        <p:txBody>
          <a:bodyPr>
            <a:noAutofit/>
          </a:bodyPr>
          <a:lstStyle/>
          <a:p>
            <a:pPr marL="223838"/>
            <a:r>
              <a:rPr lang="en-US" sz="2000" i="1" dirty="0" smtClean="0">
                <a:solidFill>
                  <a:srgbClr val="000000"/>
                </a:solidFill>
              </a:rPr>
              <a:t>“As </a:t>
            </a:r>
            <a:r>
              <a:rPr lang="en-US" sz="2000" i="1" dirty="0">
                <a:solidFill>
                  <a:srgbClr val="000000"/>
                </a:solidFill>
              </a:rPr>
              <a:t>a developer, the most satisfying points in my career?</a:t>
            </a:r>
            <a:br>
              <a:rPr lang="en-US" sz="2000" i="1" dirty="0">
                <a:solidFill>
                  <a:srgbClr val="000000"/>
                </a:solidFill>
              </a:rPr>
            </a:br>
            <a:r>
              <a:rPr lang="en-US" sz="2000" i="1" dirty="0">
                <a:solidFill>
                  <a:srgbClr val="000000"/>
                </a:solidFill>
              </a:rPr>
              <a:t/>
            </a:r>
            <a:br>
              <a:rPr lang="en-US" sz="2000" i="1" dirty="0">
                <a:solidFill>
                  <a:srgbClr val="000000"/>
                </a:solidFill>
              </a:rPr>
            </a:br>
            <a:r>
              <a:rPr lang="en-US" sz="2000" i="1" dirty="0" smtClean="0">
                <a:solidFill>
                  <a:srgbClr val="000000"/>
                </a:solidFill>
              </a:rPr>
              <a:t>“It’s </a:t>
            </a:r>
            <a:r>
              <a:rPr lang="en-US" sz="2000" i="1" dirty="0">
                <a:solidFill>
                  <a:srgbClr val="000000"/>
                </a:solidFill>
              </a:rPr>
              <a:t>when I wrote the code, pushed the button to deploy it, watched the metrics to see if it actually worked in production, and fixed it if it broke</a:t>
            </a:r>
            <a:r>
              <a:rPr lang="en-US" sz="2000" i="1" dirty="0" smtClean="0">
                <a:solidFill>
                  <a:srgbClr val="000000"/>
                </a:solidFill>
              </a:rPr>
              <a:t>.”</a:t>
            </a:r>
            <a:r>
              <a:rPr lang="en-US" sz="2000" i="1" dirty="0">
                <a:solidFill>
                  <a:srgbClr val="000000"/>
                </a:solidFill>
              </a:rPr>
              <a:t/>
            </a:r>
            <a:br>
              <a:rPr lang="en-US" sz="2000" i="1" dirty="0">
                <a:solidFill>
                  <a:srgbClr val="000000"/>
                </a:solidFill>
              </a:rPr>
            </a:br>
            <a:r>
              <a:rPr lang="en-US" sz="2000" dirty="0">
                <a:solidFill>
                  <a:srgbClr val="000000"/>
                </a:solidFill>
              </a:rPr>
              <a:t/>
            </a:r>
            <a:br>
              <a:rPr lang="en-US" sz="2000" dirty="0">
                <a:solidFill>
                  <a:srgbClr val="000000"/>
                </a:solidFill>
              </a:rPr>
            </a:br>
            <a:r>
              <a:rPr lang="en-US" sz="2000" dirty="0" smtClean="0">
                <a:solidFill>
                  <a:srgbClr val="000000"/>
                </a:solidFill>
              </a:rPr>
              <a:t>Tim </a:t>
            </a:r>
            <a:r>
              <a:rPr lang="en-US" sz="2000" dirty="0" err="1">
                <a:solidFill>
                  <a:srgbClr val="000000"/>
                </a:solidFill>
              </a:rPr>
              <a:t>Tischler</a:t>
            </a:r>
            <a:r>
              <a:rPr lang="en-US" sz="2000" dirty="0">
                <a:solidFill>
                  <a:srgbClr val="000000"/>
                </a:solidFill>
              </a:rPr>
              <a:t/>
            </a:r>
            <a:br>
              <a:rPr lang="en-US" sz="2000" dirty="0">
                <a:solidFill>
                  <a:srgbClr val="000000"/>
                </a:solidFill>
              </a:rPr>
            </a:br>
            <a:r>
              <a:rPr lang="en-US" sz="2000" dirty="0">
                <a:solidFill>
                  <a:srgbClr val="000000"/>
                </a:solidFill>
              </a:rPr>
              <a:t>Director of Operations Engineering</a:t>
            </a:r>
            <a:br>
              <a:rPr lang="en-US" sz="2000" dirty="0">
                <a:solidFill>
                  <a:srgbClr val="000000"/>
                </a:solidFill>
              </a:rPr>
            </a:br>
            <a:r>
              <a:rPr lang="en-US" sz="2000" dirty="0">
                <a:solidFill>
                  <a:srgbClr val="000000"/>
                </a:solidFill>
              </a:rPr>
              <a:t>Nike, Inc.</a:t>
            </a:r>
          </a:p>
        </p:txBody>
      </p:sp>
      <p:pic>
        <p:nvPicPr>
          <p:cNvPr id="5" name="Picture 4"/>
          <p:cNvPicPr>
            <a:picLocks noChangeAspect="1"/>
          </p:cNvPicPr>
          <p:nvPr/>
        </p:nvPicPr>
        <p:blipFill>
          <a:blip r:embed="rId2"/>
          <a:stretch>
            <a:fillRect/>
          </a:stretch>
        </p:blipFill>
        <p:spPr>
          <a:xfrm>
            <a:off x="5512933" y="699770"/>
            <a:ext cx="3518810" cy="3518810"/>
          </a:xfrm>
          <a:prstGeom prst="rect">
            <a:avLst/>
          </a:prstGeom>
        </p:spPr>
      </p:pic>
    </p:spTree>
    <p:extLst>
      <p:ext uri="{BB962C8B-B14F-4D97-AF65-F5344CB8AC3E}">
        <p14:creationId xmlns:p14="http://schemas.microsoft.com/office/powerpoint/2010/main" val="20817981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 And Ops: We’re Both Engineers</a:t>
            </a:r>
            <a:endParaRPr lang="en-US" dirty="0"/>
          </a:p>
        </p:txBody>
      </p:sp>
    </p:spTree>
    <p:extLst>
      <p:ext uri="{BB962C8B-B14F-4D97-AF65-F5344CB8AC3E}">
        <p14:creationId xmlns:p14="http://schemas.microsoft.com/office/powerpoint/2010/main" val="191131544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 And Ops: We’re Both Engineers</a:t>
            </a:r>
            <a:endParaRPr lang="en-US" dirty="0"/>
          </a:p>
        </p:txBody>
      </p:sp>
      <p:sp>
        <p:nvSpPr>
          <p:cNvPr id="4" name="Content Placeholder 3"/>
          <p:cNvSpPr>
            <a:spLocks noGrp="1"/>
          </p:cNvSpPr>
          <p:nvPr>
            <p:ph idx="1"/>
          </p:nvPr>
        </p:nvSpPr>
        <p:spPr>
          <a:xfrm>
            <a:off x="457200" y="971550"/>
            <a:ext cx="8686800" cy="3810000"/>
          </a:xfrm>
        </p:spPr>
        <p:txBody>
          <a:bodyPr/>
          <a:lstStyle/>
          <a:p>
            <a:pPr marL="0" indent="0">
              <a:spcBef>
                <a:spcPts val="0"/>
              </a:spcBef>
              <a:spcAft>
                <a:spcPts val="800"/>
              </a:spcAft>
              <a:buNone/>
            </a:pPr>
            <a:r>
              <a:rPr lang="en-US" sz="2400" dirty="0" smtClean="0"/>
              <a:t>The top predictor of IT performance and organizational performance was</a:t>
            </a:r>
            <a:r>
              <a:rPr lang="is-IS" sz="2400" dirty="0" smtClean="0"/>
              <a:t>…</a:t>
            </a:r>
            <a:endParaRPr lang="en-US" sz="2400" dirty="0" smtClean="0"/>
          </a:p>
        </p:txBody>
      </p:sp>
    </p:spTree>
    <p:extLst>
      <p:ext uri="{BB962C8B-B14F-4D97-AF65-F5344CB8AC3E}">
        <p14:creationId xmlns:p14="http://schemas.microsoft.com/office/powerpoint/2010/main" val="1953541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 And Ops: We’re Both Engineers</a:t>
            </a:r>
            <a:endParaRPr lang="en-US" dirty="0"/>
          </a:p>
        </p:txBody>
      </p:sp>
      <p:sp>
        <p:nvSpPr>
          <p:cNvPr id="4" name="Content Placeholder 3"/>
          <p:cNvSpPr>
            <a:spLocks noGrp="1"/>
          </p:cNvSpPr>
          <p:nvPr>
            <p:ph idx="1"/>
          </p:nvPr>
        </p:nvSpPr>
        <p:spPr>
          <a:xfrm>
            <a:off x="457200" y="971550"/>
            <a:ext cx="8686800" cy="3810000"/>
          </a:xfrm>
        </p:spPr>
        <p:txBody>
          <a:bodyPr/>
          <a:lstStyle/>
          <a:p>
            <a:pPr marL="0" indent="0">
              <a:spcBef>
                <a:spcPts val="0"/>
              </a:spcBef>
              <a:spcAft>
                <a:spcPts val="800"/>
              </a:spcAft>
              <a:buNone/>
            </a:pPr>
            <a:r>
              <a:rPr lang="en-US" sz="2400" dirty="0" smtClean="0"/>
              <a:t>The top predictor of IT performance and organizational performance was</a:t>
            </a:r>
            <a:r>
              <a:rPr lang="is-IS" sz="2400" dirty="0" smtClean="0"/>
              <a:t>…</a:t>
            </a:r>
          </a:p>
          <a:p>
            <a:pPr marL="0" indent="0">
              <a:spcBef>
                <a:spcPts val="0"/>
              </a:spcBef>
              <a:spcAft>
                <a:spcPts val="800"/>
              </a:spcAft>
              <a:buNone/>
            </a:pPr>
            <a:endParaRPr lang="is-IS" sz="2400" dirty="0"/>
          </a:p>
          <a:p>
            <a:pPr marL="0" indent="0">
              <a:spcBef>
                <a:spcPts val="0"/>
              </a:spcBef>
              <a:spcAft>
                <a:spcPts val="800"/>
              </a:spcAft>
              <a:buNone/>
            </a:pPr>
            <a:endParaRPr lang="is-IS" sz="2400" dirty="0" smtClean="0"/>
          </a:p>
          <a:p>
            <a:pPr marL="0" indent="0">
              <a:spcBef>
                <a:spcPts val="0"/>
              </a:spcBef>
              <a:spcAft>
                <a:spcPts val="800"/>
              </a:spcAft>
              <a:buNone/>
            </a:pPr>
            <a:r>
              <a:rPr lang="is-IS" sz="2400" dirty="0" smtClean="0"/>
              <a:t>...whether Ops put production artifacts into version control!</a:t>
            </a:r>
            <a:endParaRPr lang="en-US" sz="2400" dirty="0" smtClean="0"/>
          </a:p>
        </p:txBody>
      </p:sp>
    </p:spTree>
    <p:extLst>
      <p:ext uri="{BB962C8B-B14F-4D97-AF65-F5344CB8AC3E}">
        <p14:creationId xmlns:p14="http://schemas.microsoft.com/office/powerpoint/2010/main" val="788468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#3:</a:t>
            </a:r>
            <a:br>
              <a:rPr lang="en-US" dirty="0" smtClean="0"/>
            </a:br>
            <a:r>
              <a:rPr lang="en-US" dirty="0" smtClean="0"/>
              <a:t/>
            </a:r>
            <a:br>
              <a:rPr lang="en-US" dirty="0" smtClean="0"/>
            </a:br>
            <a:r>
              <a:rPr lang="en-US" dirty="0" smtClean="0"/>
              <a:t>The Importance Of Measuring</a:t>
            </a:r>
            <a:br>
              <a:rPr lang="en-US" dirty="0" smtClean="0"/>
            </a:br>
            <a:r>
              <a:rPr lang="en-US" dirty="0" smtClean="0"/>
              <a:t>Code Deployment Lead Time</a:t>
            </a: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63331939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sz="6000" dirty="0"/>
              <a:t>“deploys per day”</a:t>
            </a:r>
            <a:br>
              <a:rPr lang="en-US" sz="6000" dirty="0"/>
            </a:br>
            <a:r>
              <a:rPr lang="en-US" sz="6000" dirty="0"/>
              <a:t/>
            </a:r>
            <a:br>
              <a:rPr lang="en-US" sz="6000" dirty="0"/>
            </a:br>
            <a:endParaRPr lang="en-US" sz="6000" dirty="0"/>
          </a:p>
        </p:txBody>
      </p:sp>
      <p:sp>
        <p:nvSpPr>
          <p:cNvPr id="2" name="Rectangle 1"/>
          <p:cNvSpPr/>
          <p:nvPr/>
        </p:nvSpPr>
        <p:spPr>
          <a:xfrm>
            <a:off x="2508958" y="2114551"/>
            <a:ext cx="4289594" cy="1938986"/>
          </a:xfrm>
          <a:prstGeom prst="rect">
            <a:avLst/>
          </a:prstGeom>
        </p:spPr>
        <p:txBody>
          <a:bodyPr wrap="none" lIns="91424" tIns="45712" rIns="91424" bIns="45712">
            <a:spAutoFit/>
          </a:bodyPr>
          <a:lstStyle/>
          <a:p>
            <a:pPr algn="ctr"/>
            <a:r>
              <a:rPr lang="en-US" sz="6000" b="1" dirty="0">
                <a:latin typeface="Arial" panose="020B0604020202020204" pitchFamily="34" charset="0"/>
                <a:cs typeface="Arial" panose="020B0604020202020204" pitchFamily="34" charset="0"/>
              </a:rPr>
              <a:t>vs.</a:t>
            </a:r>
          </a:p>
          <a:p>
            <a:pPr algn="ctr"/>
            <a:r>
              <a:rPr lang="en-US" sz="6000" b="1" dirty="0">
                <a:latin typeface="Arial" panose="020B0604020202020204" pitchFamily="34" charset="0"/>
                <a:cs typeface="Arial" panose="020B0604020202020204" pitchFamily="34" charset="0"/>
              </a:rPr>
              <a:t>“lead time”</a:t>
            </a:r>
          </a:p>
        </p:txBody>
      </p:sp>
    </p:spTree>
    <p:extLst>
      <p:ext uri="{BB962C8B-B14F-4D97-AF65-F5344CB8AC3E}">
        <p14:creationId xmlns:p14="http://schemas.microsoft.com/office/powerpoint/2010/main" val="6367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email"/>
          <a:srcRect/>
          <a:stretch>
            <a:fillRect/>
          </a:stretch>
        </p:blipFill>
        <p:spPr bwMode="auto">
          <a:xfrm>
            <a:off x="0" y="-3008"/>
            <a:ext cx="9144000" cy="7167632"/>
          </a:xfrm>
          <a:prstGeom prst="rect">
            <a:avLst/>
          </a:prstGeom>
          <a:noFill/>
          <a:ln>
            <a:noFill/>
          </a:ln>
        </p:spPr>
      </p:pic>
    </p:spTree>
    <p:extLst>
      <p:ext uri="{BB962C8B-B14F-4D97-AF65-F5344CB8AC3E}">
        <p14:creationId xmlns:p14="http://schemas.microsoft.com/office/powerpoint/2010/main" val="391867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2020500"/>
            <a:ext cx="9144000" cy="1102519"/>
          </a:xfrm>
        </p:spPr>
        <p:txBody>
          <a:bodyPr/>
          <a:lstStyle/>
          <a:p>
            <a:r>
              <a:rPr lang="en-US" dirty="0" smtClean="0"/>
              <a:t>“What is your lead time </a:t>
            </a:r>
            <a:br>
              <a:rPr lang="en-US" dirty="0" smtClean="0"/>
            </a:br>
            <a:r>
              <a:rPr lang="en-US" dirty="0" smtClean="0"/>
              <a:t>for changes?”</a:t>
            </a:r>
            <a:br>
              <a:rPr lang="en-US" dirty="0" smtClean="0"/>
            </a:br>
            <a:r>
              <a:rPr lang="en-US" dirty="0" smtClean="0"/>
              <a:t/>
            </a:r>
            <a:br>
              <a:rPr lang="en-US" dirty="0" smtClean="0"/>
            </a:br>
            <a:r>
              <a:rPr lang="en-US" dirty="0" smtClean="0"/>
              <a:t>“How long does it take to go from </a:t>
            </a:r>
            <a:r>
              <a:rPr lang="en-US" i="1" spc="-150" dirty="0"/>
              <a:t>code committed </a:t>
            </a:r>
            <a:r>
              <a:rPr lang="en-US" spc="-150" dirty="0"/>
              <a:t>to</a:t>
            </a:r>
            <a:r>
              <a:rPr lang="en-US" i="1" spc="-150" dirty="0"/>
              <a:t> code successfully </a:t>
            </a:r>
            <a:r>
              <a:rPr lang="en-US" i="1" dirty="0" smtClean="0"/>
              <a:t>running in production?”</a:t>
            </a:r>
            <a:endParaRPr lang="en-US" i="1" dirty="0"/>
          </a:p>
        </p:txBody>
      </p:sp>
    </p:spTree>
    <p:extLst>
      <p:ext uri="{BB962C8B-B14F-4D97-AF65-F5344CB8AC3E}">
        <p14:creationId xmlns:p14="http://schemas.microsoft.com/office/powerpoint/2010/main" val="65635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250" y="266700"/>
            <a:ext cx="8953500" cy="4610100"/>
          </a:xfrm>
          <a:prstGeom prst="rect">
            <a:avLst/>
          </a:prstGeom>
        </p:spPr>
      </p:pic>
      <p:sp>
        <p:nvSpPr>
          <p:cNvPr id="4" name="Text Box 5"/>
          <p:cNvSpPr txBox="1">
            <a:spLocks noChangeArrowheads="1"/>
          </p:cNvSpPr>
          <p:nvPr/>
        </p:nvSpPr>
        <p:spPr bwMode="auto">
          <a:xfrm>
            <a:off x="5" y="4935758"/>
            <a:ext cx="2819395" cy="207759"/>
          </a:xfrm>
          <a:prstGeom prst="rect">
            <a:avLst/>
          </a:prstGeom>
          <a:noFill/>
          <a:ln>
            <a:noFill/>
          </a:ln>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a:t>
            </a:r>
            <a:r>
              <a:rPr lang="en-US" dirty="0" err="1" smtClean="0"/>
              <a:t>DevOps</a:t>
            </a:r>
            <a:r>
              <a:rPr lang="en-US" dirty="0" smtClean="0"/>
              <a:t> Handbook (upcoming)</a:t>
            </a:r>
            <a:endParaRPr lang="en-US" dirty="0"/>
          </a:p>
        </p:txBody>
      </p:sp>
    </p:spTree>
    <p:extLst>
      <p:ext uri="{BB962C8B-B14F-4D97-AF65-F5344CB8AC3E}">
        <p14:creationId xmlns:p14="http://schemas.microsoft.com/office/powerpoint/2010/main" val="164949835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Deployment Lead Time Predicts</a:t>
            </a:r>
            <a:r>
              <a:rPr lang="is-IS" dirty="0" smtClean="0"/>
              <a:t>…</a:t>
            </a:r>
            <a:endParaRPr lang="en-US" dirty="0"/>
          </a:p>
        </p:txBody>
      </p:sp>
      <p:sp>
        <p:nvSpPr>
          <p:cNvPr id="4" name="Content Placeholder 3"/>
          <p:cNvSpPr>
            <a:spLocks noGrp="1"/>
          </p:cNvSpPr>
          <p:nvPr>
            <p:ph idx="1"/>
          </p:nvPr>
        </p:nvSpPr>
        <p:spPr/>
        <p:txBody>
          <a:bodyPr>
            <a:normAutofit fontScale="70000" lnSpcReduction="20000"/>
          </a:bodyPr>
          <a:lstStyle/>
          <a:p>
            <a:r>
              <a:rPr lang="en-US" dirty="0" smtClean="0"/>
              <a:t>Ability for Dev and Ops to share a “common source of truth”</a:t>
            </a:r>
          </a:p>
          <a:p>
            <a:r>
              <a:rPr lang="en-US" dirty="0" smtClean="0"/>
              <a:t>Effectiveness of our automated testing in the deployment pipeline</a:t>
            </a:r>
          </a:p>
          <a:p>
            <a:r>
              <a:rPr lang="en-US" dirty="0" smtClean="0"/>
              <a:t>Ability to quickly deploy into production without causing chaos and disruption</a:t>
            </a:r>
          </a:p>
          <a:p>
            <a:r>
              <a:rPr lang="en-US" dirty="0" smtClean="0"/>
              <a:t>Ability to detect and correct problems through monitoring</a:t>
            </a:r>
          </a:p>
          <a:p>
            <a:r>
              <a:rPr lang="en-US" dirty="0" smtClean="0"/>
              <a:t>Ability for Dev </a:t>
            </a:r>
            <a:r>
              <a:rPr lang="en-US" dirty="0"/>
              <a:t>and Ops </a:t>
            </a:r>
            <a:r>
              <a:rPr lang="en-US" dirty="0" smtClean="0"/>
              <a:t>to </a:t>
            </a:r>
            <a:r>
              <a:rPr lang="en-US" dirty="0"/>
              <a:t>work together </a:t>
            </a:r>
            <a:r>
              <a:rPr lang="en-US" dirty="0" smtClean="0"/>
              <a:t>in a way that is “win / win”</a:t>
            </a:r>
          </a:p>
          <a:p>
            <a:r>
              <a:rPr lang="en-US" dirty="0" smtClean="0"/>
              <a:t>How quickly developers can get feedback on their work</a:t>
            </a:r>
          </a:p>
          <a:p>
            <a:pPr lvl="1"/>
            <a:r>
              <a:rPr lang="en-US" dirty="0" smtClean="0"/>
              <a:t>Testing, deploying, production outcomes, customer outcomes</a:t>
            </a:r>
            <a:endParaRPr lang="is-IS" dirty="0" smtClean="0"/>
          </a:p>
        </p:txBody>
      </p:sp>
    </p:spTree>
    <p:extLst>
      <p:ext uri="{BB962C8B-B14F-4D97-AF65-F5344CB8AC3E}">
        <p14:creationId xmlns:p14="http://schemas.microsoft.com/office/powerpoint/2010/main" val="199050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962155"/>
            <a:ext cx="8077200" cy="1102519"/>
          </a:xfrm>
        </p:spPr>
        <p:txBody>
          <a:bodyPr/>
          <a:lstStyle/>
          <a:p>
            <a:r>
              <a:rPr lang="en-US" sz="2400" dirty="0"/>
              <a:t>“In November 2011, running even the most minimal test for </a:t>
            </a:r>
            <a:r>
              <a:rPr lang="en-US" sz="2400" dirty="0" err="1"/>
              <a:t>CloudFoundry</a:t>
            </a:r>
            <a:r>
              <a:rPr lang="en-US" sz="2400" dirty="0"/>
              <a:t> required deploying to 45 virtual machines, which took a half hour.  This was way too long, and also prevented developers from testing on their own workstations.  </a:t>
            </a:r>
            <a:br>
              <a:rPr lang="en-US" sz="2400" dirty="0"/>
            </a:br>
            <a:r>
              <a:rPr lang="en-US" sz="2400" dirty="0"/>
              <a:t/>
            </a:r>
            <a:br>
              <a:rPr lang="en-US" sz="2400" dirty="0"/>
            </a:br>
            <a:r>
              <a:rPr lang="en-US" sz="2400" dirty="0"/>
              <a:t>By using containers, within months, we got it down to 18 virtual machines so that any developer can deploy the entire system to single VM in six minutes.”  </a:t>
            </a:r>
            <a:br>
              <a:rPr lang="en-US" sz="2400" dirty="0"/>
            </a:br>
            <a:r>
              <a:rPr lang="en-US" sz="2400" dirty="0"/>
              <a:t/>
            </a:r>
            <a:br>
              <a:rPr lang="en-US" sz="2400" dirty="0"/>
            </a:br>
            <a:r>
              <a:rPr lang="en-US" sz="2400" dirty="0"/>
              <a:t>— Elisabeth Hendrickson, </a:t>
            </a:r>
            <a:r>
              <a:rPr lang="en-US" sz="2400" dirty="0" smtClean="0"/>
              <a:t>VP Engineering</a:t>
            </a:r>
            <a:r>
              <a:rPr lang="en-US" sz="2400" dirty="0"/>
              <a:t>, </a:t>
            </a:r>
            <a:r>
              <a:rPr lang="en-US" sz="2400" dirty="0" smtClean="0"/>
              <a:t/>
            </a:r>
            <a:br>
              <a:rPr lang="en-US" sz="2400" dirty="0" smtClean="0"/>
            </a:br>
            <a:r>
              <a:rPr lang="en-US" sz="2400" dirty="0" smtClean="0"/>
              <a:t>Big Data Suite, Pivotal</a:t>
            </a:r>
            <a:endParaRPr lang="en-US" sz="2400" i="1" dirty="0"/>
          </a:p>
        </p:txBody>
      </p:sp>
      <p:sp>
        <p:nvSpPr>
          <p:cNvPr id="3" name="Text Box 5"/>
          <p:cNvSpPr txBox="1">
            <a:spLocks noChangeArrowheads="1"/>
          </p:cNvSpPr>
          <p:nvPr/>
        </p:nvSpPr>
        <p:spPr bwMode="auto">
          <a:xfrm>
            <a:off x="5" y="4935758"/>
            <a:ext cx="2819395" cy="207759"/>
          </a:xfrm>
          <a:prstGeom prst="rect">
            <a:avLst/>
          </a:prstGeom>
          <a:noFill/>
          <a:ln>
            <a:noFill/>
          </a:ln>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smtClean="0"/>
              <a:t>@</a:t>
            </a:r>
            <a:r>
              <a:rPr lang="en-US" dirty="0" err="1" smtClean="0"/>
              <a:t>testobsessed</a:t>
            </a:r>
            <a:endParaRPr lang="en-US" dirty="0"/>
          </a:p>
        </p:txBody>
      </p:sp>
    </p:spTree>
    <p:extLst>
      <p:ext uri="{BB962C8B-B14F-4D97-AF65-F5344CB8AC3E}">
        <p14:creationId xmlns:p14="http://schemas.microsoft.com/office/powerpoint/2010/main" val="419716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2020500"/>
            <a:ext cx="9144000" cy="1102519"/>
          </a:xfrm>
        </p:spPr>
        <p:txBody>
          <a:bodyPr/>
          <a:lstStyle/>
          <a:p>
            <a:r>
              <a:rPr lang="en-US" dirty="0" smtClean="0"/>
              <a:t>What Is The One Question That Predicts Performance With </a:t>
            </a:r>
            <a:br>
              <a:rPr lang="en-US" dirty="0" smtClean="0"/>
            </a:br>
            <a:r>
              <a:rPr lang="en-US" dirty="0" smtClean="0"/>
              <a:t>Startling Accuracy?</a:t>
            </a:r>
            <a:endParaRPr lang="en-US" i="1" dirty="0"/>
          </a:p>
        </p:txBody>
      </p:sp>
    </p:spTree>
    <p:extLst>
      <p:ext uri="{BB962C8B-B14F-4D97-AF65-F5344CB8AC3E}">
        <p14:creationId xmlns:p14="http://schemas.microsoft.com/office/powerpoint/2010/main" val="57822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2020500"/>
            <a:ext cx="9144000" cy="1102519"/>
          </a:xfrm>
        </p:spPr>
        <p:txBody>
          <a:bodyPr/>
          <a:lstStyle/>
          <a:p>
            <a:r>
              <a:rPr lang="en-US" dirty="0" smtClean="0"/>
              <a:t>“To what degree do we </a:t>
            </a:r>
            <a:r>
              <a:rPr lang="en-US" dirty="0"/>
              <a:t>fear </a:t>
            </a:r>
            <a:r>
              <a:rPr lang="en-US" dirty="0" smtClean="0"/>
              <a:t/>
            </a:r>
            <a:br>
              <a:rPr lang="en-US" dirty="0" smtClean="0"/>
            </a:br>
            <a:r>
              <a:rPr lang="en-US" smtClean="0"/>
              <a:t>doing deployments?”</a:t>
            </a:r>
            <a:endParaRPr lang="en-US" i="1" dirty="0"/>
          </a:p>
        </p:txBody>
      </p:sp>
      <p:sp>
        <p:nvSpPr>
          <p:cNvPr id="4" name="Text Box 5"/>
          <p:cNvSpPr txBox="1">
            <a:spLocks noChangeArrowheads="1"/>
          </p:cNvSpPr>
          <p:nvPr/>
        </p:nvSpPr>
        <p:spPr bwMode="auto">
          <a:xfrm>
            <a:off x="0" y="4935764"/>
            <a:ext cx="7086600"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Puppet Labs </a:t>
            </a:r>
            <a:r>
              <a:rPr lang="en-US" dirty="0" smtClean="0"/>
              <a:t>2015 State </a:t>
            </a:r>
            <a:r>
              <a:rPr lang="en-US" dirty="0"/>
              <a:t>Of </a:t>
            </a:r>
            <a:r>
              <a:rPr lang="en-US" dirty="0" err="1"/>
              <a:t>DevOps</a:t>
            </a:r>
            <a:r>
              <a:rPr lang="en-US" dirty="0"/>
              <a:t>: https://</a:t>
            </a:r>
            <a:r>
              <a:rPr lang="en-US" dirty="0" err="1"/>
              <a:t>puppetlabs.com</a:t>
            </a:r>
            <a:r>
              <a:rPr lang="en-US" dirty="0"/>
              <a:t>/2015-devops-report</a:t>
            </a:r>
          </a:p>
        </p:txBody>
      </p:sp>
    </p:spTree>
    <p:extLst>
      <p:ext uri="{BB962C8B-B14F-4D97-AF65-F5344CB8AC3E}">
        <p14:creationId xmlns:p14="http://schemas.microsoft.com/office/powerpoint/2010/main" val="90339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IT Performance And Org Performace</a:t>
            </a:r>
            <a:endParaRPr lang="en-US" dirty="0"/>
          </a:p>
        </p:txBody>
      </p:sp>
      <p:sp>
        <p:nvSpPr>
          <p:cNvPr id="5" name="Content Placeholder 4"/>
          <p:cNvSpPr>
            <a:spLocks noGrp="1"/>
          </p:cNvSpPr>
          <p:nvPr>
            <p:ph idx="1"/>
          </p:nvPr>
        </p:nvSpPr>
        <p:spPr/>
        <p:txBody>
          <a:bodyPr/>
          <a:lstStyle/>
          <a:p>
            <a:r>
              <a:rPr lang="en-US" dirty="0"/>
              <a:t>Deployment frequency: 		30x higher</a:t>
            </a:r>
          </a:p>
          <a:p>
            <a:r>
              <a:rPr lang="en-US" dirty="0"/>
              <a:t>Deployment lead time: 		200x faster</a:t>
            </a:r>
          </a:p>
          <a:p>
            <a:r>
              <a:rPr lang="en-US" dirty="0"/>
              <a:t>Change success rate: 		60x higher </a:t>
            </a:r>
          </a:p>
          <a:p>
            <a:r>
              <a:rPr lang="en-US" dirty="0"/>
              <a:t>MTTR: 					168x faster</a:t>
            </a:r>
          </a:p>
          <a:p>
            <a:r>
              <a:rPr lang="en-US" dirty="0"/>
              <a:t>Likelihood </a:t>
            </a:r>
            <a:r>
              <a:rPr lang="en-US" dirty="0" smtClean="0"/>
              <a:t>achieving </a:t>
            </a:r>
            <a:r>
              <a:rPr lang="en-US" dirty="0"/>
              <a:t>org g</a:t>
            </a:r>
            <a:r>
              <a:rPr lang="en-US" dirty="0" smtClean="0"/>
              <a:t>oals</a:t>
            </a:r>
            <a:r>
              <a:rPr lang="en-US" dirty="0"/>
              <a:t>: </a:t>
            </a:r>
            <a:r>
              <a:rPr lang="en-US" dirty="0" smtClean="0"/>
              <a:t>	2x </a:t>
            </a:r>
            <a:r>
              <a:rPr lang="en-US" dirty="0"/>
              <a:t>higher</a:t>
            </a:r>
          </a:p>
          <a:p>
            <a:endParaRPr lang="en-US" dirty="0"/>
          </a:p>
          <a:p>
            <a:endParaRPr lang="en-US" dirty="0"/>
          </a:p>
        </p:txBody>
      </p:sp>
    </p:spTree>
    <p:extLst>
      <p:ext uri="{BB962C8B-B14F-4D97-AF65-F5344CB8AC3E}">
        <p14:creationId xmlns:p14="http://schemas.microsoft.com/office/powerpoint/2010/main" val="86761837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Placeholder 3"/>
          <p:cNvSpPr>
            <a:spLocks noGrp="1"/>
          </p:cNvSpPr>
          <p:nvPr>
            <p:ph type="body" sz="quarter" idx="12"/>
          </p:nvPr>
        </p:nvSpPr>
        <p:spPr>
          <a:xfrm>
            <a:off x="441325" y="457200"/>
            <a:ext cx="8245475" cy="4324350"/>
          </a:xfrm>
        </p:spPr>
        <p:txBody>
          <a:bodyPr/>
          <a:lstStyle/>
          <a:p>
            <a:pPr eaLnBrk="1" hangingPunct="1">
              <a:spcBef>
                <a:spcPct val="0"/>
              </a:spcBef>
            </a:pPr>
            <a:r>
              <a:rPr lang="en-US" altLang="en-US" dirty="0">
                <a:latin typeface="Arial" charset="0"/>
                <a:ea typeface="Verdana" charset="0"/>
                <a:cs typeface="Arial" charset="0"/>
              </a:rPr>
              <a:t>Surprise </a:t>
            </a:r>
            <a:r>
              <a:rPr lang="en-US" altLang="en-US" dirty="0" smtClean="0">
                <a:latin typeface="Arial" charset="0"/>
                <a:ea typeface="Verdana" charset="0"/>
                <a:cs typeface="Arial" charset="0"/>
              </a:rPr>
              <a:t>#4:</a:t>
            </a:r>
            <a:r>
              <a:rPr lang="en-US" altLang="en-US" dirty="0">
                <a:latin typeface="Arial" charset="0"/>
                <a:ea typeface="Verdana" charset="0"/>
                <a:cs typeface="Arial" charset="0"/>
              </a:rPr>
              <a:t/>
            </a:r>
            <a:br>
              <a:rPr lang="en-US" altLang="en-US" dirty="0">
                <a:latin typeface="Arial" charset="0"/>
                <a:ea typeface="Verdana" charset="0"/>
                <a:cs typeface="Arial" charset="0"/>
              </a:rPr>
            </a:br>
            <a:r>
              <a:rPr lang="en-US" altLang="en-US" dirty="0">
                <a:latin typeface="Arial" charset="0"/>
                <a:ea typeface="Verdana" charset="0"/>
                <a:cs typeface="Arial" charset="0"/>
              </a:rPr>
              <a:t/>
            </a:r>
            <a:br>
              <a:rPr lang="en-US" altLang="en-US" dirty="0">
                <a:latin typeface="Arial" charset="0"/>
                <a:ea typeface="Verdana" charset="0"/>
                <a:cs typeface="Arial" charset="0"/>
              </a:rPr>
            </a:br>
            <a:r>
              <a:rPr lang="en-US" altLang="en-US" dirty="0" err="1">
                <a:latin typeface="Arial" charset="0"/>
                <a:ea typeface="Verdana" charset="0"/>
                <a:cs typeface="Arial" charset="0"/>
              </a:rPr>
              <a:t>DevOps</a:t>
            </a:r>
            <a:r>
              <a:rPr lang="en-US" altLang="en-US" dirty="0">
                <a:latin typeface="Arial" charset="0"/>
                <a:ea typeface="Verdana" charset="0"/>
                <a:cs typeface="Arial" charset="0"/>
              </a:rPr>
              <a:t> Enables</a:t>
            </a:r>
            <a:br>
              <a:rPr lang="en-US" altLang="en-US" dirty="0">
                <a:latin typeface="Arial" charset="0"/>
                <a:ea typeface="Verdana" charset="0"/>
                <a:cs typeface="Arial" charset="0"/>
              </a:rPr>
            </a:br>
            <a:r>
              <a:rPr lang="en-US" altLang="en-US" dirty="0">
                <a:latin typeface="Arial" charset="0"/>
                <a:ea typeface="Verdana" charset="0"/>
                <a:cs typeface="Arial" charset="0"/>
              </a:rPr>
              <a:t>Dynamic, Learning Organizations</a:t>
            </a:r>
            <a:r>
              <a:rPr lang="is-IS" altLang="en-US" dirty="0" smtClean="0">
                <a:latin typeface="Arial" charset="0"/>
                <a:ea typeface="Verdana" charset="0"/>
                <a:cs typeface="Arial" charset="0"/>
              </a:rPr>
              <a:t>…</a:t>
            </a:r>
            <a:br>
              <a:rPr lang="is-IS" altLang="en-US" dirty="0" smtClean="0">
                <a:latin typeface="Arial" charset="0"/>
                <a:ea typeface="Verdana" charset="0"/>
                <a:cs typeface="Arial" charset="0"/>
              </a:rPr>
            </a:br>
            <a:r>
              <a:rPr lang="is-IS" altLang="en-US" dirty="0" smtClean="0">
                <a:latin typeface="Arial" charset="0"/>
                <a:ea typeface="Verdana" charset="0"/>
                <a:cs typeface="Arial" charset="0"/>
              </a:rPr>
              <a:t/>
            </a:r>
            <a:br>
              <a:rPr lang="is-IS" altLang="en-US" dirty="0" smtClean="0">
                <a:latin typeface="Arial" charset="0"/>
                <a:ea typeface="Verdana" charset="0"/>
                <a:cs typeface="Arial" charset="0"/>
              </a:rPr>
            </a:br>
            <a:r>
              <a:rPr lang="is-IS" altLang="en-US" dirty="0" smtClean="0">
                <a:latin typeface="Arial" charset="0"/>
                <a:ea typeface="Verdana" charset="0"/>
                <a:cs typeface="Arial" charset="0"/>
              </a:rPr>
              <a:t>And Learnings Belong In A Shared Repo!</a:t>
            </a:r>
            <a:br>
              <a:rPr lang="is-IS" altLang="en-US" dirty="0" smtClean="0">
                <a:latin typeface="Arial" charset="0"/>
                <a:ea typeface="Verdana" charset="0"/>
                <a:cs typeface="Arial" charset="0"/>
              </a:rPr>
            </a:br>
            <a:r>
              <a:rPr lang="is-IS" altLang="en-US" dirty="0">
                <a:latin typeface="Arial" charset="0"/>
                <a:ea typeface="Verdana" charset="0"/>
                <a:cs typeface="Arial" charset="0"/>
              </a:rPr>
              <a:t/>
            </a:r>
            <a:br>
              <a:rPr lang="is-IS" altLang="en-US" dirty="0">
                <a:latin typeface="Arial" charset="0"/>
                <a:ea typeface="Verdana" charset="0"/>
                <a:cs typeface="Arial" charset="0"/>
              </a:rPr>
            </a:br>
            <a:endParaRPr lang="en-US" altLang="en-US" dirty="0">
              <a:latin typeface="Arial" charset="0"/>
              <a:ea typeface="Verdana" charset="0"/>
              <a:cs typeface="Arial" charset="0"/>
            </a:endParaRPr>
          </a:p>
        </p:txBody>
      </p:sp>
      <p:sp>
        <p:nvSpPr>
          <p:cNvPr id="37890" name="TextBox 2"/>
          <p:cNvSpPr txBox="1">
            <a:spLocks noChangeArrowheads="1"/>
          </p:cNvSpPr>
          <p:nvPr/>
        </p:nvSpPr>
        <p:spPr bwMode="auto">
          <a:xfrm>
            <a:off x="-1550988" y="1720850"/>
            <a:ext cx="13811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3" tIns="34295" rIns="68573" bIns="34295">
            <a:spAutoFit/>
          </a:bodyP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sz="1400">
              <a:solidFill>
                <a:srgbClr val="000000"/>
              </a:solidFill>
              <a:ea typeface="ＭＳ Ｐゴシック" charset="-128"/>
            </a:endParaRPr>
          </a:p>
        </p:txBody>
      </p:sp>
    </p:spTree>
    <p:extLst>
      <p:ext uri="{BB962C8B-B14F-4D97-AF65-F5344CB8AC3E}">
        <p14:creationId xmlns:p14="http://schemas.microsoft.com/office/powerpoint/2010/main" val="206201703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Dr. Steven Spear</a:t>
            </a:r>
          </a:p>
        </p:txBody>
      </p:sp>
      <p:sp>
        <p:nvSpPr>
          <p:cNvPr id="3" name="Content Placeholder 2"/>
          <p:cNvSpPr>
            <a:spLocks noGrp="1"/>
          </p:cNvSpPr>
          <p:nvPr>
            <p:ph idx="1"/>
          </p:nvPr>
        </p:nvSpPr>
        <p:spPr>
          <a:xfrm>
            <a:off x="457200" y="1006475"/>
            <a:ext cx="4648200" cy="3394075"/>
          </a:xfrm>
        </p:spPr>
        <p:txBody>
          <a:bodyPr/>
          <a:lstStyle/>
          <a:p>
            <a:pPr marL="0" indent="0" eaLnBrk="1" hangingPunct="1">
              <a:buFont typeface="Wingdings" pitchFamily="2" charset="2"/>
              <a:buNone/>
              <a:defRPr/>
            </a:pPr>
            <a:r>
              <a:rPr lang="en-US" sz="3200" dirty="0" smtClean="0"/>
              <a:t>“While </a:t>
            </a:r>
            <a:r>
              <a:rPr lang="en-US" sz="3200" dirty="0"/>
              <a:t>designing perfectly safe systems is likely beyond our abilities, safe systems are close to </a:t>
            </a:r>
            <a:r>
              <a:rPr lang="en-US" sz="3200" dirty="0" smtClean="0"/>
              <a:t>achievable” </a:t>
            </a:r>
            <a:r>
              <a:rPr lang="en-US" sz="3200" dirty="0"/>
              <a:t>when the </a:t>
            </a:r>
            <a:r>
              <a:rPr lang="en-US" sz="3200" dirty="0" smtClean="0"/>
              <a:t>four following </a:t>
            </a:r>
            <a:r>
              <a:rPr lang="en-US" sz="3200" dirty="0"/>
              <a:t>conditions </a:t>
            </a:r>
            <a:r>
              <a:rPr lang="en-US" sz="3200" dirty="0" smtClean="0"/>
              <a:t>are met…”</a:t>
            </a:r>
          </a:p>
          <a:p>
            <a:pPr marL="257177" indent="-257177" eaLnBrk="1" hangingPunct="1">
              <a:buFont typeface="Wingdings" pitchFamily="2" charset="2"/>
              <a:buChar char="§"/>
              <a:defRPr/>
            </a:pPr>
            <a:endParaRPr lang="en-US" sz="3200" dirty="0"/>
          </a:p>
        </p:txBody>
      </p:sp>
      <p:sp>
        <p:nvSpPr>
          <p:cNvPr id="39939"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Steven Spear</a:t>
            </a:r>
          </a:p>
        </p:txBody>
      </p:sp>
      <p:pic>
        <p:nvPicPr>
          <p:cNvPr id="399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95275"/>
            <a:ext cx="2955925" cy="437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0963319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Dr. Steven Spear’s Four Capabilities</a:t>
            </a:r>
          </a:p>
        </p:txBody>
      </p:sp>
      <p:sp>
        <p:nvSpPr>
          <p:cNvPr id="3" name="Content Placeholder 2"/>
          <p:cNvSpPr>
            <a:spLocks noGrp="1"/>
          </p:cNvSpPr>
          <p:nvPr>
            <p:ph idx="1"/>
          </p:nvPr>
        </p:nvSpPr>
        <p:spPr/>
        <p:txBody>
          <a:bodyPr/>
          <a:lstStyle/>
          <a:p>
            <a:pPr marL="514350" indent="-514350" eaLnBrk="1" hangingPunct="1">
              <a:buClr>
                <a:schemeClr val="tx1"/>
              </a:buClr>
              <a:buFont typeface="Calibri" charset="0"/>
              <a:buAutoNum type="arabicPeriod"/>
            </a:pPr>
            <a:r>
              <a:rPr lang="en-US" altLang="en-US">
                <a:latin typeface="Arial" charset="0"/>
                <a:ea typeface="Verdana" charset="0"/>
                <a:cs typeface="Arial" charset="0"/>
              </a:rPr>
              <a:t>See problems as they occur</a:t>
            </a:r>
          </a:p>
          <a:p>
            <a:pPr marL="514350" indent="-514350" eaLnBrk="1" hangingPunct="1">
              <a:buClr>
                <a:schemeClr val="tx1"/>
              </a:buClr>
              <a:buFont typeface="Calibri" charset="0"/>
              <a:buAutoNum type="arabicPeriod"/>
            </a:pPr>
            <a:r>
              <a:rPr lang="en-US" altLang="en-US">
                <a:latin typeface="Arial" charset="0"/>
                <a:ea typeface="Verdana" charset="0"/>
                <a:cs typeface="Arial" charset="0"/>
              </a:rPr>
              <a:t>Swarm and solve problems to create new knowledge</a:t>
            </a:r>
          </a:p>
          <a:p>
            <a:pPr marL="514350" indent="-514350" eaLnBrk="1" hangingPunct="1">
              <a:buClr>
                <a:schemeClr val="tx1"/>
              </a:buClr>
              <a:buFont typeface="Calibri" charset="0"/>
              <a:buAutoNum type="arabicPeriod"/>
            </a:pPr>
            <a:r>
              <a:rPr lang="en-US" altLang="en-US">
                <a:latin typeface="Arial" charset="0"/>
                <a:ea typeface="Verdana" charset="0"/>
                <a:cs typeface="Arial" charset="0"/>
              </a:rPr>
              <a:t>Spread new knowledge throughout the organization</a:t>
            </a:r>
          </a:p>
          <a:p>
            <a:pPr marL="514350" indent="-514350" eaLnBrk="1" hangingPunct="1">
              <a:buClr>
                <a:schemeClr val="tx1"/>
              </a:buClr>
              <a:buFont typeface="Calibri" charset="0"/>
              <a:buAutoNum type="arabicPeriod"/>
            </a:pPr>
            <a:r>
              <a:rPr lang="en-US" altLang="en-US">
                <a:latin typeface="Arial" charset="0"/>
                <a:ea typeface="Verdana" charset="0"/>
                <a:cs typeface="Arial" charset="0"/>
              </a:rPr>
              <a:t>Leaders create new leaders</a:t>
            </a:r>
          </a:p>
        </p:txBody>
      </p:sp>
      <p:sp>
        <p:nvSpPr>
          <p:cNvPr id="40963"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Steven Spear</a:t>
            </a:r>
          </a:p>
        </p:txBody>
      </p:sp>
      <p:sp>
        <p:nvSpPr>
          <p:cNvPr id="6" name="Rectangle 5"/>
          <p:cNvSpPr/>
          <p:nvPr/>
        </p:nvSpPr>
        <p:spPr>
          <a:xfrm>
            <a:off x="76200" y="2495550"/>
            <a:ext cx="8915400" cy="990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ltLang="en-US">
              <a:solidFill>
                <a:srgbClr val="FFFFFF"/>
              </a:solidFill>
              <a:ea typeface="Arial" charset="0"/>
              <a:cs typeface="Arial" charset="0"/>
            </a:endParaRPr>
          </a:p>
        </p:txBody>
      </p:sp>
    </p:spTree>
    <p:extLst>
      <p:ext uri="{BB962C8B-B14F-4D97-AF65-F5344CB8AC3E}">
        <p14:creationId xmlns:p14="http://schemas.microsoft.com/office/powerpoint/2010/main" val="26895814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0" y="17891"/>
            <a:ext cx="9144000" cy="8116461"/>
          </a:xfrm>
          <a:prstGeom prst="rect">
            <a:avLst/>
          </a:prstGeom>
          <a:noFill/>
          <a:ln>
            <a:noFill/>
          </a:ln>
        </p:spPr>
      </p:pic>
    </p:spTree>
    <p:extLst>
      <p:ext uri="{BB962C8B-B14F-4D97-AF65-F5344CB8AC3E}">
        <p14:creationId xmlns:p14="http://schemas.microsoft.com/office/powerpoint/2010/main" val="411721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Capability 1</a:t>
            </a:r>
          </a:p>
        </p:txBody>
      </p:sp>
      <p:sp>
        <p:nvSpPr>
          <p:cNvPr id="41986" name="Content Placeholder 2"/>
          <p:cNvSpPr>
            <a:spLocks noGrp="1"/>
          </p:cNvSpPr>
          <p:nvPr>
            <p:ph idx="1"/>
          </p:nvPr>
        </p:nvSpPr>
        <p:spPr/>
        <p:txBody>
          <a:bodyPr/>
          <a:lstStyle/>
          <a:p>
            <a:pPr eaLnBrk="1" hangingPunct="1"/>
            <a:r>
              <a:rPr lang="en-US" altLang="en-US">
                <a:latin typeface="Arial" charset="0"/>
                <a:ea typeface="Verdana" charset="0"/>
                <a:cs typeface="Arial" charset="0"/>
              </a:rPr>
              <a:t>See problems as they occur:</a:t>
            </a:r>
          </a:p>
          <a:p>
            <a:pPr lvl="1" eaLnBrk="1" hangingPunct="1">
              <a:spcBef>
                <a:spcPct val="0"/>
              </a:spcBef>
            </a:pPr>
            <a:r>
              <a:rPr lang="en-US" altLang="en-US">
                <a:latin typeface="Arial" charset="0"/>
                <a:ea typeface="Verdana" charset="0"/>
                <a:cs typeface="Arial" charset="0"/>
              </a:rPr>
              <a:t>Complex work is managed so that problems in design are revealed</a:t>
            </a:r>
          </a:p>
          <a:p>
            <a:pPr lvl="1" eaLnBrk="1" hangingPunct="1">
              <a:spcBef>
                <a:spcPct val="0"/>
              </a:spcBef>
            </a:pPr>
            <a:r>
              <a:rPr lang="en-US" altLang="en-US">
                <a:latin typeface="Arial" charset="0"/>
                <a:ea typeface="Verdana" charset="0"/>
                <a:cs typeface="Arial" charset="0"/>
              </a:rPr>
              <a:t>They see problems as they occur, through relentless testing of assumptions</a:t>
            </a:r>
          </a:p>
          <a:p>
            <a:pPr eaLnBrk="1" hangingPunct="1"/>
            <a:endParaRPr lang="en-US" altLang="en-US">
              <a:latin typeface="Arial" charset="0"/>
              <a:ea typeface="Verdana" charset="0"/>
              <a:cs typeface="Arial" charset="0"/>
            </a:endParaRPr>
          </a:p>
        </p:txBody>
      </p:sp>
      <p:sp>
        <p:nvSpPr>
          <p:cNvPr id="4" name="Text Box 8"/>
          <p:cNvSpPr txBox="1">
            <a:spLocks noChangeArrowheads="1"/>
          </p:cNvSpPr>
          <p:nvPr/>
        </p:nvSpPr>
        <p:spPr bwMode="auto">
          <a:xfrm>
            <a:off x="457200" y="3867150"/>
            <a:ext cx="8229600" cy="1006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73" tIns="34295" rIns="68573" bIns="34295" anchor="ct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2000" i="1">
                <a:solidFill>
                  <a:srgbClr val="FFFFFF"/>
                </a:solidFill>
                <a:ea typeface="ＭＳ Ｐゴシック" charset="-128"/>
              </a:rPr>
              <a:t>Automated testing in the deployment pipeline, </a:t>
            </a:r>
            <a:br>
              <a:rPr lang="en-US" altLang="en-US" sz="2000" i="1">
                <a:solidFill>
                  <a:srgbClr val="FFFFFF"/>
                </a:solidFill>
                <a:ea typeface="ＭＳ Ｐゴシック" charset="-128"/>
              </a:rPr>
            </a:br>
            <a:r>
              <a:rPr lang="en-US" altLang="en-US" sz="2000" i="1">
                <a:solidFill>
                  <a:srgbClr val="FFFFFF"/>
                </a:solidFill>
                <a:ea typeface="ＭＳ Ｐゴシック" charset="-128"/>
              </a:rPr>
              <a:t>proactive monitoring of the production environment, … </a:t>
            </a:r>
          </a:p>
        </p:txBody>
      </p:sp>
      <p:sp>
        <p:nvSpPr>
          <p:cNvPr id="41988"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Steven Spear</a:t>
            </a:r>
          </a:p>
        </p:txBody>
      </p:sp>
    </p:spTree>
    <p:extLst>
      <p:ext uri="{BB962C8B-B14F-4D97-AF65-F5344CB8AC3E}">
        <p14:creationId xmlns:p14="http://schemas.microsoft.com/office/powerpoint/2010/main" val="207393292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Capability 2</a:t>
            </a:r>
          </a:p>
        </p:txBody>
      </p:sp>
      <p:sp>
        <p:nvSpPr>
          <p:cNvPr id="43010" name="Content Placeholder 2"/>
          <p:cNvSpPr>
            <a:spLocks noGrp="1"/>
          </p:cNvSpPr>
          <p:nvPr>
            <p:ph idx="1"/>
          </p:nvPr>
        </p:nvSpPr>
        <p:spPr/>
        <p:txBody>
          <a:bodyPr/>
          <a:lstStyle/>
          <a:p>
            <a:pPr eaLnBrk="1" hangingPunct="1"/>
            <a:r>
              <a:rPr lang="en-US" altLang="en-US">
                <a:latin typeface="Arial" charset="0"/>
                <a:ea typeface="Verdana" charset="0"/>
                <a:cs typeface="Arial" charset="0"/>
              </a:rPr>
              <a:t>Swarming and solving problems as they are seen to build new knowledge</a:t>
            </a:r>
          </a:p>
          <a:p>
            <a:pPr lvl="1" eaLnBrk="1" hangingPunct="1">
              <a:spcBef>
                <a:spcPct val="0"/>
              </a:spcBef>
            </a:pPr>
            <a:r>
              <a:rPr lang="en-US" altLang="en-US">
                <a:latin typeface="Arial" charset="0"/>
                <a:ea typeface="Verdana" charset="0"/>
                <a:cs typeface="Arial" charset="0"/>
              </a:rPr>
              <a:t>Problems that are seen are solved so that new knowledge is built quickly</a:t>
            </a:r>
          </a:p>
          <a:p>
            <a:pPr lvl="1" eaLnBrk="1" hangingPunct="1">
              <a:spcBef>
                <a:spcPct val="0"/>
              </a:spcBef>
            </a:pPr>
            <a:r>
              <a:rPr lang="en-US" altLang="en-US">
                <a:latin typeface="Arial" charset="0"/>
                <a:ea typeface="Verdana" charset="0"/>
                <a:cs typeface="Arial" charset="0"/>
              </a:rPr>
              <a:t>Improvement of daily work is prioritized above daily work</a:t>
            </a:r>
          </a:p>
        </p:txBody>
      </p:sp>
      <p:sp>
        <p:nvSpPr>
          <p:cNvPr id="4" name="Text Box 8"/>
          <p:cNvSpPr txBox="1">
            <a:spLocks noChangeArrowheads="1"/>
          </p:cNvSpPr>
          <p:nvPr/>
        </p:nvSpPr>
        <p:spPr bwMode="auto">
          <a:xfrm>
            <a:off x="457200" y="3867150"/>
            <a:ext cx="8229600" cy="1006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73" tIns="34295" rIns="68573" bIns="34295" anchor="ct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2000" i="1">
                <a:solidFill>
                  <a:srgbClr val="FFFFFF"/>
                </a:solidFill>
                <a:ea typeface="ＭＳ Ｐゴシック" charset="-128"/>
              </a:rPr>
              <a:t>Stopping work when builds, tests, deployments and services break,</a:t>
            </a:r>
            <a:br>
              <a:rPr lang="en-US" altLang="en-US" sz="2000" i="1">
                <a:solidFill>
                  <a:srgbClr val="FFFFFF"/>
                </a:solidFill>
                <a:ea typeface="ＭＳ Ｐゴシック" charset="-128"/>
              </a:rPr>
            </a:br>
            <a:r>
              <a:rPr lang="en-US" altLang="en-US" sz="2000" i="1">
                <a:solidFill>
                  <a:srgbClr val="FFFFFF"/>
                </a:solidFill>
                <a:ea typeface="ＭＳ Ｐゴシック" charset="-128"/>
              </a:rPr>
              <a:t>enabling fast feedback loops, especially to Dev… </a:t>
            </a:r>
          </a:p>
        </p:txBody>
      </p:sp>
      <p:sp>
        <p:nvSpPr>
          <p:cNvPr id="43012"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Steven Spear</a:t>
            </a:r>
          </a:p>
        </p:txBody>
      </p:sp>
    </p:spTree>
    <p:extLst>
      <p:ext uri="{BB962C8B-B14F-4D97-AF65-F5344CB8AC3E}">
        <p14:creationId xmlns:p14="http://schemas.microsoft.com/office/powerpoint/2010/main" val="7835119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Capability 3</a:t>
            </a:r>
          </a:p>
        </p:txBody>
      </p:sp>
      <p:sp>
        <p:nvSpPr>
          <p:cNvPr id="44034" name="Content Placeholder 2"/>
          <p:cNvSpPr>
            <a:spLocks noGrp="1"/>
          </p:cNvSpPr>
          <p:nvPr>
            <p:ph idx="1"/>
          </p:nvPr>
        </p:nvSpPr>
        <p:spPr/>
        <p:txBody>
          <a:bodyPr/>
          <a:lstStyle/>
          <a:p>
            <a:pPr eaLnBrk="1" hangingPunct="1"/>
            <a:r>
              <a:rPr lang="en-US" altLang="en-US">
                <a:latin typeface="Arial" charset="0"/>
                <a:ea typeface="Verdana" charset="0"/>
                <a:cs typeface="Arial" charset="0"/>
              </a:rPr>
              <a:t>Spreading new knowledge throughout the organization</a:t>
            </a:r>
          </a:p>
          <a:p>
            <a:pPr lvl="1" eaLnBrk="1" hangingPunct="1">
              <a:spcBef>
                <a:spcPct val="0"/>
              </a:spcBef>
            </a:pPr>
            <a:r>
              <a:rPr lang="en-US" altLang="en-US">
                <a:latin typeface="Arial" charset="0"/>
                <a:ea typeface="Verdana" charset="0"/>
                <a:cs typeface="Arial" charset="0"/>
              </a:rPr>
              <a:t>The new discovery of local knowledge and improvements are turned into global improvements, shared throughout the organization</a:t>
            </a:r>
          </a:p>
          <a:p>
            <a:pPr lvl="1" eaLnBrk="1" hangingPunct="1">
              <a:spcBef>
                <a:spcPct val="0"/>
              </a:spcBef>
            </a:pPr>
            <a:r>
              <a:rPr lang="en-US" altLang="en-US">
                <a:latin typeface="Arial" charset="0"/>
                <a:ea typeface="Verdana" charset="0"/>
                <a:cs typeface="Arial" charset="0"/>
              </a:rPr>
              <a:t>Learning is fed back into the system to prevent future failures</a:t>
            </a:r>
          </a:p>
        </p:txBody>
      </p:sp>
      <p:sp>
        <p:nvSpPr>
          <p:cNvPr id="4" name="Text Box 8"/>
          <p:cNvSpPr txBox="1">
            <a:spLocks noChangeArrowheads="1"/>
          </p:cNvSpPr>
          <p:nvPr/>
        </p:nvSpPr>
        <p:spPr bwMode="auto">
          <a:xfrm>
            <a:off x="457200" y="3867150"/>
            <a:ext cx="8229600" cy="1006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73" tIns="34295" rIns="68573" bIns="34295" anchor="ct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2000" i="1" dirty="0">
                <a:solidFill>
                  <a:srgbClr val="FFFFFF"/>
                </a:solidFill>
                <a:ea typeface="ＭＳ Ｐゴシック" charset="-128"/>
              </a:rPr>
              <a:t>High trust culture, blameless post-mortems when things go wrong, </a:t>
            </a:r>
            <a:br>
              <a:rPr lang="en-US" altLang="en-US" sz="2000" i="1" dirty="0">
                <a:solidFill>
                  <a:srgbClr val="FFFFFF"/>
                </a:solidFill>
                <a:ea typeface="ＭＳ Ｐゴシック" charset="-128"/>
              </a:rPr>
            </a:br>
            <a:r>
              <a:rPr lang="en-US" altLang="en-US" sz="2000" i="1" dirty="0">
                <a:solidFill>
                  <a:srgbClr val="FFFFFF"/>
                </a:solidFill>
                <a:ea typeface="ＭＳ Ｐゴシック" charset="-128"/>
              </a:rPr>
              <a:t>single source code </a:t>
            </a:r>
            <a:r>
              <a:rPr lang="en-US" altLang="en-US" sz="2000" i="1" dirty="0" smtClean="0">
                <a:solidFill>
                  <a:srgbClr val="FFFFFF"/>
                </a:solidFill>
                <a:ea typeface="ＭＳ Ｐゴシック" charset="-128"/>
              </a:rPr>
              <a:t>repositories, internal conferences… </a:t>
            </a:r>
            <a:endParaRPr lang="en-US" altLang="en-US" sz="2000" i="1" dirty="0">
              <a:solidFill>
                <a:srgbClr val="FFFFFF"/>
              </a:solidFill>
              <a:ea typeface="ＭＳ Ｐゴシック" charset="-128"/>
            </a:endParaRPr>
          </a:p>
        </p:txBody>
      </p:sp>
      <p:sp>
        <p:nvSpPr>
          <p:cNvPr id="44036"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a:t>
            </a:r>
            <a:r>
              <a:rPr lang="en-US" altLang="en-US" sz="900" dirty="0">
                <a:solidFill>
                  <a:srgbClr val="000000"/>
                </a:solidFill>
                <a:ea typeface="ＭＳ Ｐゴシック" charset="-128"/>
              </a:rPr>
              <a:t>Steven Spear</a:t>
            </a:r>
          </a:p>
        </p:txBody>
      </p:sp>
    </p:spTree>
    <p:extLst>
      <p:ext uri="{BB962C8B-B14F-4D97-AF65-F5344CB8AC3E}">
        <p14:creationId xmlns:p14="http://schemas.microsoft.com/office/powerpoint/2010/main" val="11617487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DevOps Practices In Capability 3</a:t>
            </a:r>
          </a:p>
        </p:txBody>
      </p:sp>
      <p:sp>
        <p:nvSpPr>
          <p:cNvPr id="3" name="Content Placeholder 2"/>
          <p:cNvSpPr>
            <a:spLocks noGrp="1"/>
          </p:cNvSpPr>
          <p:nvPr>
            <p:ph idx="1"/>
          </p:nvPr>
        </p:nvSpPr>
        <p:spPr/>
        <p:txBody>
          <a:bodyPr/>
          <a:lstStyle/>
          <a:p>
            <a:pPr eaLnBrk="1" hangingPunct="1"/>
            <a:r>
              <a:rPr lang="en-US" altLang="en-US" dirty="0">
                <a:latin typeface="Arial" charset="0"/>
                <a:ea typeface="Verdana" charset="0"/>
                <a:cs typeface="Arial" charset="0"/>
              </a:rPr>
              <a:t>Blameless post-mortems</a:t>
            </a:r>
          </a:p>
          <a:p>
            <a:pPr eaLnBrk="1" hangingPunct="1"/>
            <a:r>
              <a:rPr lang="en-US" altLang="en-US" dirty="0" smtClean="0">
                <a:latin typeface="Arial" charset="0"/>
                <a:ea typeface="Verdana" charset="0"/>
                <a:cs typeface="Arial" charset="0"/>
              </a:rPr>
              <a:t>Learning </a:t>
            </a:r>
            <a:r>
              <a:rPr lang="en-US" altLang="en-US" dirty="0">
                <a:latin typeface="Arial" charset="0"/>
                <a:ea typeface="Verdana" charset="0"/>
                <a:cs typeface="Arial" charset="0"/>
              </a:rPr>
              <a:t>days and internal technology conferences</a:t>
            </a:r>
          </a:p>
          <a:p>
            <a:pPr eaLnBrk="1" hangingPunct="1"/>
            <a:r>
              <a:rPr lang="en-US" altLang="en-US" dirty="0">
                <a:latin typeface="Arial" charset="0"/>
                <a:ea typeface="Verdana" charset="0"/>
                <a:cs typeface="Arial" charset="0"/>
              </a:rPr>
              <a:t>Embracing open </a:t>
            </a:r>
            <a:r>
              <a:rPr lang="en-US" altLang="en-US" dirty="0" smtClean="0">
                <a:latin typeface="Arial" charset="0"/>
                <a:ea typeface="Verdana" charset="0"/>
                <a:cs typeface="Arial" charset="0"/>
              </a:rPr>
              <a:t>source</a:t>
            </a:r>
          </a:p>
          <a:p>
            <a:r>
              <a:rPr lang="en-US" altLang="en-US" dirty="0">
                <a:latin typeface="Arial" charset="0"/>
                <a:ea typeface="Verdana" charset="0"/>
                <a:cs typeface="Arial" charset="0"/>
              </a:rPr>
              <a:t>Single, shared source code repositories</a:t>
            </a:r>
          </a:p>
          <a:p>
            <a:pPr eaLnBrk="1" hangingPunct="1"/>
            <a:endParaRPr lang="en-US" altLang="en-US" dirty="0">
              <a:latin typeface="Arial" charset="0"/>
              <a:ea typeface="Verdana" charset="0"/>
              <a:cs typeface="Arial" charset="0"/>
            </a:endParaRPr>
          </a:p>
        </p:txBody>
      </p:sp>
    </p:spTree>
    <p:extLst>
      <p:ext uri="{BB962C8B-B14F-4D97-AF65-F5344CB8AC3E}">
        <p14:creationId xmlns:p14="http://schemas.microsoft.com/office/powerpoint/2010/main" val="48852261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457200" y="3790950"/>
            <a:ext cx="8229600" cy="1005840"/>
          </a:xfrm>
          <a:prstGeom prst="rect">
            <a:avLst/>
          </a:prstGeom>
          <a:solidFill>
            <a:schemeClr val="tx1"/>
          </a:solidFill>
          <a:ln w="9525">
            <a:noFill/>
            <a:miter lim="800000"/>
            <a:headEnd/>
            <a:tailEnd/>
          </a:ln>
        </p:spPr>
        <p:txBody>
          <a:bodyPr lIns="68573" tIns="34295" rIns="68573" bIns="34295" anchor="ctr"/>
          <a:lstStyle/>
          <a:p>
            <a:pPr algn="ctr" defTabSz="685796" fontAlgn="base">
              <a:spcBef>
                <a:spcPct val="50000"/>
              </a:spcBef>
              <a:spcAft>
                <a:spcPct val="0"/>
              </a:spcAft>
            </a:pPr>
            <a:r>
              <a:rPr lang="en-US" sz="2000" i="1" dirty="0">
                <a:solidFill>
                  <a:prstClr val="white"/>
                </a:solidFill>
                <a:latin typeface="Arial" pitchFamily="34" charset="0"/>
                <a:ea typeface="ＭＳ Ｐゴシック" pitchFamily="34" charset="-128"/>
                <a:cs typeface="Arial" pitchFamily="34" charset="0"/>
              </a:rPr>
              <a:t>"Automated tests transform fear into boredom." </a:t>
            </a:r>
            <a:br>
              <a:rPr lang="en-US" sz="2000" i="1" dirty="0">
                <a:solidFill>
                  <a:prstClr val="white"/>
                </a:solidFill>
                <a:latin typeface="Arial" pitchFamily="34" charset="0"/>
                <a:ea typeface="ＭＳ Ｐゴシック" pitchFamily="34" charset="-128"/>
                <a:cs typeface="Arial" pitchFamily="34" charset="0"/>
              </a:rPr>
            </a:br>
            <a:r>
              <a:rPr lang="en-US" sz="2000" i="1" dirty="0">
                <a:solidFill>
                  <a:prstClr val="white"/>
                </a:solidFill>
                <a:latin typeface="Arial" pitchFamily="34" charset="0"/>
                <a:ea typeface="ＭＳ Ｐゴシック" pitchFamily="34" charset="-128"/>
                <a:cs typeface="Arial" pitchFamily="34" charset="0"/>
              </a:rPr>
              <a:t>-- </a:t>
            </a:r>
            <a:r>
              <a:rPr lang="en-US" sz="2000" i="1" dirty="0" err="1">
                <a:solidFill>
                  <a:prstClr val="white"/>
                </a:solidFill>
                <a:latin typeface="Arial" pitchFamily="34" charset="0"/>
                <a:ea typeface="ＭＳ Ｐゴシック" pitchFamily="34" charset="-128"/>
                <a:cs typeface="Arial" pitchFamily="34" charset="0"/>
              </a:rPr>
              <a:t>Eran</a:t>
            </a:r>
            <a:r>
              <a:rPr lang="en-US" sz="2000" i="1" dirty="0">
                <a:solidFill>
                  <a:prstClr val="white"/>
                </a:solidFill>
                <a:latin typeface="Arial" pitchFamily="34" charset="0"/>
                <a:ea typeface="ＭＳ Ｐゴシック" pitchFamily="34" charset="-128"/>
                <a:cs typeface="Arial" pitchFamily="34" charset="0"/>
              </a:rPr>
              <a:t> </a:t>
            </a:r>
            <a:r>
              <a:rPr lang="en-US" sz="2000" i="1" dirty="0" err="1">
                <a:solidFill>
                  <a:prstClr val="white"/>
                </a:solidFill>
                <a:latin typeface="Arial" pitchFamily="34" charset="0"/>
                <a:ea typeface="ＭＳ Ｐゴシック" pitchFamily="34" charset="-128"/>
                <a:cs typeface="Arial" pitchFamily="34" charset="0"/>
              </a:rPr>
              <a:t>Messeri</a:t>
            </a:r>
            <a:r>
              <a:rPr lang="en-US" sz="2000" i="1" dirty="0">
                <a:solidFill>
                  <a:prstClr val="white"/>
                </a:solidFill>
                <a:latin typeface="Arial" pitchFamily="34" charset="0"/>
                <a:ea typeface="ＭＳ Ｐゴシック" pitchFamily="34" charset="-128"/>
                <a:cs typeface="Arial" pitchFamily="34" charset="0"/>
              </a:rPr>
              <a:t>, Google</a:t>
            </a:r>
          </a:p>
        </p:txBody>
      </p:sp>
      <p:sp>
        <p:nvSpPr>
          <p:cNvPr id="2" name="Title 1"/>
          <p:cNvSpPr>
            <a:spLocks noGrp="1"/>
          </p:cNvSpPr>
          <p:nvPr>
            <p:ph type="title"/>
          </p:nvPr>
        </p:nvSpPr>
        <p:spPr/>
        <p:txBody>
          <a:bodyPr/>
          <a:lstStyle/>
          <a:p>
            <a:r>
              <a:rPr lang="en-US" dirty="0" smtClean="0"/>
              <a:t>Google </a:t>
            </a:r>
            <a:r>
              <a:rPr lang="en-US" dirty="0" err="1" smtClean="0"/>
              <a:t>Dev</a:t>
            </a:r>
            <a:r>
              <a:rPr lang="en-US" dirty="0" smtClean="0"/>
              <a:t> And Ops (2013)</a:t>
            </a:r>
            <a:endParaRPr lang="en-US" dirty="0"/>
          </a:p>
        </p:txBody>
      </p:sp>
      <p:sp>
        <p:nvSpPr>
          <p:cNvPr id="3" name="Content Placeholder 2"/>
          <p:cNvSpPr>
            <a:spLocks noGrp="1"/>
          </p:cNvSpPr>
          <p:nvPr>
            <p:ph idx="1"/>
          </p:nvPr>
        </p:nvSpPr>
        <p:spPr/>
        <p:txBody>
          <a:bodyPr/>
          <a:lstStyle/>
          <a:p>
            <a:r>
              <a:rPr lang="en-US" dirty="0" smtClean="0"/>
              <a:t>15,000 </a:t>
            </a:r>
            <a:r>
              <a:rPr lang="en-US" dirty="0"/>
              <a:t>engineers, working on 4,000+ </a:t>
            </a:r>
            <a:r>
              <a:rPr lang="en-US" dirty="0" smtClean="0"/>
              <a:t>projects</a:t>
            </a:r>
          </a:p>
          <a:p>
            <a:r>
              <a:rPr lang="en-US" dirty="0"/>
              <a:t>All code is checked into </a:t>
            </a:r>
            <a:r>
              <a:rPr lang="en-US" dirty="0" smtClean="0"/>
              <a:t>one </a:t>
            </a:r>
            <a:r>
              <a:rPr lang="en-US" dirty="0"/>
              <a:t>source tree </a:t>
            </a:r>
            <a:r>
              <a:rPr lang="en-US" dirty="0" smtClean="0"/>
              <a:t/>
            </a:r>
            <a:br>
              <a:rPr lang="en-US" dirty="0" smtClean="0"/>
            </a:br>
            <a:r>
              <a:rPr lang="en-US" dirty="0" smtClean="0"/>
              <a:t>(</a:t>
            </a:r>
            <a:r>
              <a:rPr lang="en-US" dirty="0"/>
              <a:t>billions of files</a:t>
            </a:r>
            <a:r>
              <a:rPr lang="en-US" dirty="0" smtClean="0"/>
              <a:t>!)</a:t>
            </a:r>
            <a:endParaRPr lang="en-US" dirty="0"/>
          </a:p>
          <a:p>
            <a:r>
              <a:rPr lang="en-US" dirty="0" smtClean="0"/>
              <a:t>5,500 </a:t>
            </a:r>
            <a:r>
              <a:rPr lang="en-US" dirty="0"/>
              <a:t>code commits/day</a:t>
            </a:r>
          </a:p>
          <a:p>
            <a:r>
              <a:rPr lang="en-US" dirty="0" smtClean="0"/>
              <a:t>75 </a:t>
            </a:r>
            <a:r>
              <a:rPr lang="en-US" dirty="0"/>
              <a:t>million test cases are run </a:t>
            </a:r>
            <a:r>
              <a:rPr lang="en-US" dirty="0" smtClean="0"/>
              <a:t>daily</a:t>
            </a:r>
            <a:endParaRPr lang="en-US" dirty="0"/>
          </a:p>
        </p:txBody>
      </p:sp>
    </p:spTree>
    <p:extLst>
      <p:ext uri="{BB962C8B-B14F-4D97-AF65-F5344CB8AC3E}">
        <p14:creationId xmlns:p14="http://schemas.microsoft.com/office/powerpoint/2010/main" val="1881797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Content Placeholder 3"/>
          <p:cNvSpPr>
            <a:spLocks noGrp="1"/>
          </p:cNvSpPr>
          <p:nvPr>
            <p:ph idx="1"/>
          </p:nvPr>
        </p:nvSpPr>
        <p:spPr>
          <a:xfrm>
            <a:off x="457200" y="438150"/>
            <a:ext cx="8229600" cy="4495800"/>
          </a:xfrm>
        </p:spPr>
        <p:txBody>
          <a:bodyPr>
            <a:normAutofit/>
          </a:bodyPr>
          <a:lstStyle/>
          <a:p>
            <a:r>
              <a:rPr lang="en-US" altLang="en-US" sz="2100" dirty="0">
                <a:latin typeface="Arial" charset="0"/>
                <a:ea typeface="Verdana" charset="0"/>
                <a:cs typeface="Arial" charset="0"/>
              </a:rPr>
              <a:t>“The best architecture document is one that is implemented in code, in a shared source code repository, that anyone can pull from.” </a:t>
            </a:r>
            <a:br>
              <a:rPr lang="en-US" altLang="en-US" sz="2100" dirty="0">
                <a:latin typeface="Arial" charset="0"/>
                <a:ea typeface="Verdana" charset="0"/>
                <a:cs typeface="Arial" charset="0"/>
              </a:rPr>
            </a:br>
            <a:r>
              <a:rPr lang="en-US" altLang="en-US" sz="2100" dirty="0" smtClean="0">
                <a:latin typeface="Arial" charset="0"/>
                <a:ea typeface="Verdana" charset="0"/>
                <a:cs typeface="Arial" charset="0"/>
              </a:rPr>
              <a:t>— </a:t>
            </a:r>
            <a:r>
              <a:rPr lang="en-US" altLang="en-US" sz="2100" dirty="0">
                <a:latin typeface="Arial" charset="0"/>
                <a:ea typeface="Verdana" charset="0"/>
                <a:cs typeface="Arial" charset="0"/>
              </a:rPr>
              <a:t>Justin </a:t>
            </a:r>
            <a:r>
              <a:rPr lang="en-US" altLang="en-US" sz="2100" dirty="0" smtClean="0">
                <a:latin typeface="Arial" charset="0"/>
                <a:ea typeface="Verdana" charset="0"/>
                <a:cs typeface="Arial" charset="0"/>
              </a:rPr>
              <a:t>Arbuckle, Former </a:t>
            </a:r>
            <a:r>
              <a:rPr lang="en-US" altLang="en-US" sz="2100" dirty="0">
                <a:latin typeface="Arial" charset="0"/>
                <a:ea typeface="Verdana" charset="0"/>
                <a:cs typeface="Arial" charset="0"/>
              </a:rPr>
              <a:t>Chief Architect, GE </a:t>
            </a:r>
            <a:r>
              <a:rPr lang="en-US" altLang="en-US" sz="2100" dirty="0" smtClean="0">
                <a:latin typeface="Arial" charset="0"/>
                <a:ea typeface="Verdana" charset="0"/>
                <a:cs typeface="Arial" charset="0"/>
              </a:rPr>
              <a:t>Capital</a:t>
            </a:r>
            <a:br>
              <a:rPr lang="en-US" altLang="en-US" sz="2100" dirty="0" smtClean="0">
                <a:latin typeface="Arial" charset="0"/>
                <a:ea typeface="Verdana" charset="0"/>
                <a:cs typeface="Arial" charset="0"/>
              </a:rPr>
            </a:br>
            <a:endParaRPr lang="en-US" altLang="en-US" sz="2100" dirty="0" smtClean="0">
              <a:latin typeface="Arial" charset="0"/>
              <a:ea typeface="Verdana" charset="0"/>
              <a:cs typeface="Arial" charset="0"/>
            </a:endParaRPr>
          </a:p>
          <a:p>
            <a:r>
              <a:rPr lang="en-US" altLang="en-US" sz="2100" dirty="0" smtClean="0">
                <a:latin typeface="Arial" charset="0"/>
                <a:ea typeface="Verdana" charset="0"/>
                <a:cs typeface="Arial" charset="0"/>
              </a:rPr>
              <a:t>“</a:t>
            </a:r>
            <a:r>
              <a:rPr lang="en-US" altLang="en-US" sz="2100" dirty="0">
                <a:latin typeface="Arial" charset="0"/>
                <a:ea typeface="Verdana" charset="0"/>
                <a:cs typeface="Arial" charset="0"/>
              </a:rPr>
              <a:t>Any Google engineer has a wealth of libraries already available to them. Almost everything has already been done.”  </a:t>
            </a:r>
            <a:r>
              <a:rPr lang="en-US" altLang="en-US" sz="2100" dirty="0" smtClean="0">
                <a:latin typeface="Arial" charset="0"/>
                <a:ea typeface="Verdana" charset="0"/>
                <a:cs typeface="Arial" charset="0"/>
              </a:rPr>
              <a:t/>
            </a:r>
            <a:br>
              <a:rPr lang="en-US" altLang="en-US" sz="2100" dirty="0" smtClean="0">
                <a:latin typeface="Arial" charset="0"/>
                <a:ea typeface="Verdana" charset="0"/>
                <a:cs typeface="Arial" charset="0"/>
              </a:rPr>
            </a:br>
            <a:r>
              <a:rPr lang="en-US" altLang="en-US" sz="2100" dirty="0" smtClean="0">
                <a:latin typeface="Arial" charset="0"/>
                <a:ea typeface="Verdana" charset="0"/>
                <a:cs typeface="Arial" charset="0"/>
              </a:rPr>
              <a:t>—</a:t>
            </a:r>
            <a:r>
              <a:rPr lang="en-US" altLang="en-US" sz="2100" dirty="0">
                <a:latin typeface="Arial" charset="0"/>
                <a:ea typeface="Verdana" charset="0"/>
                <a:cs typeface="Arial" charset="0"/>
              </a:rPr>
              <a:t> Rachel </a:t>
            </a:r>
            <a:r>
              <a:rPr lang="en-US" altLang="en-US" sz="2100" dirty="0" err="1">
                <a:latin typeface="Arial" charset="0"/>
                <a:ea typeface="Verdana" charset="0"/>
                <a:cs typeface="Arial" charset="0"/>
              </a:rPr>
              <a:t>Potvin</a:t>
            </a:r>
            <a:r>
              <a:rPr lang="en-US" altLang="en-US" sz="2100" dirty="0">
                <a:latin typeface="Arial" charset="0"/>
                <a:ea typeface="Verdana" charset="0"/>
                <a:cs typeface="Arial" charset="0"/>
              </a:rPr>
              <a:t>, </a:t>
            </a:r>
            <a:r>
              <a:rPr lang="en-US" altLang="en-US" sz="2100" dirty="0" smtClean="0">
                <a:latin typeface="Arial" charset="0"/>
                <a:ea typeface="Verdana" charset="0"/>
                <a:cs typeface="Arial" charset="0"/>
              </a:rPr>
              <a:t>Engineering Manager, Google</a:t>
            </a:r>
            <a:br>
              <a:rPr lang="en-US" altLang="en-US" sz="2100" dirty="0" smtClean="0">
                <a:latin typeface="Arial" charset="0"/>
                <a:ea typeface="Verdana" charset="0"/>
                <a:cs typeface="Arial" charset="0"/>
              </a:rPr>
            </a:br>
            <a:endParaRPr lang="en-US" altLang="en-US" sz="2100" dirty="0" smtClean="0">
              <a:latin typeface="Arial" charset="0"/>
              <a:ea typeface="Verdana" charset="0"/>
              <a:cs typeface="Arial" charset="0"/>
            </a:endParaRPr>
          </a:p>
          <a:p>
            <a:r>
              <a:rPr lang="en-US" altLang="en-US" sz="2100" dirty="0" smtClean="0">
                <a:latin typeface="Arial" charset="0"/>
                <a:ea typeface="Verdana" charset="0"/>
                <a:cs typeface="Arial" charset="0"/>
              </a:rPr>
              <a:t>“</a:t>
            </a:r>
            <a:r>
              <a:rPr lang="en-US" altLang="en-US" sz="2100" dirty="0">
                <a:latin typeface="Arial" charset="0"/>
                <a:ea typeface="Verdana" charset="0"/>
                <a:cs typeface="Arial" charset="0"/>
              </a:rPr>
              <a:t>One of the primary benefits of one repository is that you can see all the code, and you always get latest version, without any effort or coordination</a:t>
            </a:r>
            <a:r>
              <a:rPr lang="en-US" altLang="en-US" sz="2100" dirty="0" smtClean="0">
                <a:latin typeface="Arial" charset="0"/>
                <a:ea typeface="Verdana" charset="0"/>
                <a:cs typeface="Arial" charset="0"/>
              </a:rPr>
              <a:t>.”</a:t>
            </a:r>
            <a:br>
              <a:rPr lang="en-US" altLang="en-US" sz="2100" dirty="0" smtClean="0">
                <a:latin typeface="Arial" charset="0"/>
                <a:ea typeface="Verdana" charset="0"/>
                <a:cs typeface="Arial" charset="0"/>
              </a:rPr>
            </a:br>
            <a:r>
              <a:rPr lang="en-US" altLang="en-US" sz="2100" dirty="0" smtClean="0">
                <a:latin typeface="Arial" charset="0"/>
                <a:ea typeface="Verdana" charset="0"/>
                <a:cs typeface="Arial" charset="0"/>
              </a:rPr>
              <a:t>—</a:t>
            </a:r>
            <a:r>
              <a:rPr lang="en-US" altLang="en-US" sz="2100" dirty="0">
                <a:latin typeface="Arial" charset="0"/>
                <a:ea typeface="Verdana" charset="0"/>
                <a:cs typeface="Arial" charset="0"/>
              </a:rPr>
              <a:t> </a:t>
            </a:r>
            <a:r>
              <a:rPr lang="en-US" altLang="en-US" sz="2100" dirty="0" err="1">
                <a:latin typeface="Arial" charset="0"/>
                <a:ea typeface="Verdana" charset="0"/>
                <a:cs typeface="Arial" charset="0"/>
              </a:rPr>
              <a:t>Eran</a:t>
            </a:r>
            <a:r>
              <a:rPr lang="en-US" altLang="en-US" sz="2100" dirty="0">
                <a:latin typeface="Arial" charset="0"/>
                <a:ea typeface="Verdana" charset="0"/>
                <a:cs typeface="Arial" charset="0"/>
              </a:rPr>
              <a:t> </a:t>
            </a:r>
            <a:r>
              <a:rPr lang="en-US" altLang="en-US" sz="2100" dirty="0" err="1">
                <a:latin typeface="Arial" charset="0"/>
                <a:ea typeface="Verdana" charset="0"/>
                <a:cs typeface="Arial" charset="0"/>
              </a:rPr>
              <a:t>Messeri</a:t>
            </a:r>
            <a:r>
              <a:rPr lang="en-US" altLang="en-US" sz="2100" dirty="0">
                <a:latin typeface="Arial" charset="0"/>
                <a:ea typeface="Verdana" charset="0"/>
                <a:cs typeface="Arial" charset="0"/>
              </a:rPr>
              <a:t>, </a:t>
            </a:r>
            <a:r>
              <a:rPr lang="en-US" altLang="en-US" sz="2100" dirty="0" smtClean="0">
                <a:latin typeface="Arial" charset="0"/>
                <a:ea typeface="Verdana" charset="0"/>
                <a:cs typeface="Arial" charset="0"/>
              </a:rPr>
              <a:t>Engineer, Google</a:t>
            </a:r>
            <a:endParaRPr lang="en-US" altLang="en-US" sz="2100" dirty="0">
              <a:latin typeface="Arial" charset="0"/>
              <a:ea typeface="Verdana" charset="0"/>
              <a:cs typeface="Arial" charset="0"/>
            </a:endParaRPr>
          </a:p>
        </p:txBody>
      </p:sp>
    </p:spTree>
    <p:extLst>
      <p:ext uri="{BB962C8B-B14F-4D97-AF65-F5344CB8AC3E}">
        <p14:creationId xmlns:p14="http://schemas.microsoft.com/office/powerpoint/2010/main" val="889451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Content Placeholder 3"/>
          <p:cNvSpPr>
            <a:spLocks noGrp="1"/>
          </p:cNvSpPr>
          <p:nvPr>
            <p:ph idx="1"/>
          </p:nvPr>
        </p:nvSpPr>
        <p:spPr>
          <a:xfrm>
            <a:off x="457200" y="895350"/>
            <a:ext cx="8229600" cy="3394075"/>
          </a:xfrm>
        </p:spPr>
        <p:txBody>
          <a:bodyPr/>
          <a:lstStyle/>
          <a:p>
            <a:pPr marL="0" indent="0" eaLnBrk="1" hangingPunct="1">
              <a:buFont typeface="Wingdings" charset="2"/>
              <a:buNone/>
            </a:pPr>
            <a:r>
              <a:rPr lang="en-US" altLang="en-US">
                <a:latin typeface="Arial" charset="0"/>
                <a:ea typeface="Verdana" charset="0"/>
                <a:cs typeface="Arial" charset="0"/>
              </a:rPr>
              <a:t>“[The result of Admiral Rickover creating this capability] was that a young crew and their officers setting out for their first cruise on a US naval vessel benefits from the collective experience gained from over 5,700 reactor-years of experience behind them.”</a:t>
            </a:r>
          </a:p>
          <a:p>
            <a:pPr marL="0" indent="0" algn="ctr" eaLnBrk="1" hangingPunct="1">
              <a:buFont typeface="Wingdings" charset="2"/>
              <a:buNone/>
            </a:pPr>
            <a:r>
              <a:rPr lang="en-US" altLang="en-US">
                <a:latin typeface="Arial" charset="0"/>
                <a:ea typeface="Verdana" charset="0"/>
                <a:cs typeface="Arial" charset="0"/>
              </a:rPr>
              <a:t>		— Dr. Steven Spear</a:t>
            </a:r>
          </a:p>
        </p:txBody>
      </p:sp>
    </p:spTree>
    <p:extLst>
      <p:ext uri="{BB962C8B-B14F-4D97-AF65-F5344CB8AC3E}">
        <p14:creationId xmlns:p14="http://schemas.microsoft.com/office/powerpoint/2010/main" val="2009966154"/>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57200" y="206375"/>
            <a:ext cx="8229600" cy="593725"/>
          </a:xfrm>
        </p:spPr>
        <p:txBody>
          <a:bodyPr/>
          <a:lstStyle/>
          <a:p>
            <a:pPr eaLnBrk="1" hangingPunct="1"/>
            <a:r>
              <a:rPr lang="en-US" altLang="en-US">
                <a:latin typeface="Arial" charset="0"/>
                <a:ea typeface="Verdana" charset="0"/>
                <a:cs typeface="Arial" charset="0"/>
              </a:rPr>
              <a:t>Capability 4</a:t>
            </a:r>
          </a:p>
        </p:txBody>
      </p:sp>
      <p:sp>
        <p:nvSpPr>
          <p:cNvPr id="46082" name="Content Placeholder 2"/>
          <p:cNvSpPr>
            <a:spLocks noGrp="1"/>
          </p:cNvSpPr>
          <p:nvPr>
            <p:ph idx="1"/>
          </p:nvPr>
        </p:nvSpPr>
        <p:spPr/>
        <p:txBody>
          <a:bodyPr/>
          <a:lstStyle/>
          <a:p>
            <a:pPr eaLnBrk="1" hangingPunct="1"/>
            <a:r>
              <a:rPr lang="en-US" altLang="en-US">
                <a:latin typeface="Arial" charset="0"/>
                <a:ea typeface="Verdana" charset="0"/>
                <a:cs typeface="Arial" charset="0"/>
              </a:rPr>
              <a:t>Leading by developing</a:t>
            </a:r>
          </a:p>
          <a:p>
            <a:pPr lvl="1" eaLnBrk="1" hangingPunct="1">
              <a:spcBef>
                <a:spcPct val="0"/>
              </a:spcBef>
            </a:pPr>
            <a:r>
              <a:rPr lang="en-US" altLang="en-US">
                <a:latin typeface="Arial" charset="0"/>
                <a:ea typeface="Verdana" charset="0"/>
                <a:cs typeface="Arial" charset="0"/>
              </a:rPr>
              <a:t>The job of leaders is not to command and control, but to create other capable leaders who can perpetuate this system of work</a:t>
            </a:r>
          </a:p>
        </p:txBody>
      </p:sp>
      <p:sp>
        <p:nvSpPr>
          <p:cNvPr id="46083" name="Text Box 5"/>
          <p:cNvSpPr txBox="1">
            <a:spLocks noChangeArrowheads="1"/>
          </p:cNvSpPr>
          <p:nvPr/>
        </p:nvSpPr>
        <p:spPr bwMode="auto">
          <a:xfrm>
            <a:off x="0" y="4935538"/>
            <a:ext cx="7086600" cy="20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65" tIns="34295" rIns="68565" bIns="34295">
            <a:spAutoFit/>
          </a:bodyPr>
          <a:lstStyle>
            <a:lvl1pPr defTabSz="685800">
              <a:defRPr>
                <a:solidFill>
                  <a:schemeClr val="tx1"/>
                </a:solidFill>
                <a:latin typeface="Arial" charset="0"/>
                <a:ea typeface="Arial" charset="0"/>
                <a:cs typeface="Arial" charset="0"/>
              </a:defRPr>
            </a:lvl1pPr>
            <a:lvl2pPr marL="742950" indent="-285750" defTabSz="685800">
              <a:defRPr>
                <a:solidFill>
                  <a:schemeClr val="tx1"/>
                </a:solidFill>
                <a:latin typeface="Arial" charset="0"/>
                <a:ea typeface="Arial" charset="0"/>
                <a:cs typeface="Arial" charset="0"/>
              </a:defRPr>
            </a:lvl2pPr>
            <a:lvl3pPr marL="1143000" indent="-228600" defTabSz="685800">
              <a:defRPr>
                <a:solidFill>
                  <a:schemeClr val="tx1"/>
                </a:solidFill>
                <a:latin typeface="Arial" charset="0"/>
                <a:ea typeface="Arial" charset="0"/>
                <a:cs typeface="Arial" charset="0"/>
              </a:defRPr>
            </a:lvl3pPr>
            <a:lvl4pPr marL="1600200" indent="-228600" defTabSz="685800">
              <a:defRPr>
                <a:solidFill>
                  <a:schemeClr val="tx1"/>
                </a:solidFill>
                <a:latin typeface="Arial" charset="0"/>
                <a:ea typeface="Arial" charset="0"/>
                <a:cs typeface="Arial" charset="0"/>
              </a:defRPr>
            </a:lvl4pPr>
            <a:lvl5pPr marL="2057400" indent="-228600" defTabSz="685800">
              <a:defRPr>
                <a:solidFill>
                  <a:schemeClr val="tx1"/>
                </a:solidFill>
                <a:latin typeface="Arial" charset="0"/>
                <a:ea typeface="Arial" charset="0"/>
                <a:cs typeface="Arial" charset="0"/>
              </a:defRPr>
            </a:lvl5pPr>
            <a:lvl6pPr marL="2514600" indent="-228600" defTabSz="6858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58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58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58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900">
                <a:solidFill>
                  <a:srgbClr val="000000"/>
                </a:solidFill>
                <a:ea typeface="ＭＳ Ｐゴシック" charset="-128"/>
              </a:rPr>
              <a:t>Source: Dr. Steven Spear</a:t>
            </a:r>
          </a:p>
        </p:txBody>
      </p:sp>
      <p:sp>
        <p:nvSpPr>
          <p:cNvPr id="5" name="Text Box 8"/>
          <p:cNvSpPr txBox="1">
            <a:spLocks noChangeArrowheads="1"/>
          </p:cNvSpPr>
          <p:nvPr/>
        </p:nvSpPr>
        <p:spPr bwMode="auto">
          <a:xfrm>
            <a:off x="457200" y="3867150"/>
            <a:ext cx="8229600" cy="1006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73" tIns="34295" rIns="68573" bIns="34295" anchor="ct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2000" i="1">
                <a:solidFill>
                  <a:srgbClr val="FFFFFF"/>
                </a:solidFill>
                <a:ea typeface="ＭＳ Ｐゴシック" charset="-128"/>
              </a:rPr>
              <a:t>“My goal is not to direct and control, but to guide and enable”</a:t>
            </a:r>
          </a:p>
        </p:txBody>
      </p:sp>
    </p:spTree>
    <p:extLst>
      <p:ext uri="{BB962C8B-B14F-4D97-AF65-F5344CB8AC3E}">
        <p14:creationId xmlns:p14="http://schemas.microsoft.com/office/powerpoint/2010/main" val="7696246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457200" y="895350"/>
            <a:ext cx="8229600" cy="3394075"/>
          </a:xfrm>
        </p:spPr>
        <p:txBody>
          <a:bodyPr/>
          <a:lstStyle/>
          <a:p>
            <a:pPr marL="0" indent="0" algn="ctr" eaLnBrk="1" hangingPunct="1">
              <a:buFont typeface="Wingdings" charset="2"/>
              <a:buNone/>
            </a:pPr>
            <a:r>
              <a:rPr lang="en-US" altLang="en-US">
                <a:latin typeface="Arial" charset="0"/>
                <a:ea typeface="Verdana" charset="0"/>
                <a:cs typeface="Arial" charset="0"/>
              </a:rPr>
              <a:t>We must seek to create as much feedback in our system, from as many areas in our system, sooner, faster, and cheaper, with as much clarity between cause and effect. </a:t>
            </a:r>
            <a:br>
              <a:rPr lang="en-US" altLang="en-US">
                <a:latin typeface="Arial" charset="0"/>
                <a:ea typeface="Verdana" charset="0"/>
                <a:cs typeface="Arial" charset="0"/>
              </a:rPr>
            </a:br>
            <a:r>
              <a:rPr lang="en-US" altLang="en-US">
                <a:latin typeface="Arial" charset="0"/>
                <a:ea typeface="Verdana" charset="0"/>
                <a:cs typeface="Arial" charset="0"/>
              </a:rPr>
              <a:t/>
            </a:r>
            <a:br>
              <a:rPr lang="en-US" altLang="en-US">
                <a:latin typeface="Arial" charset="0"/>
                <a:ea typeface="Verdana" charset="0"/>
                <a:cs typeface="Arial" charset="0"/>
              </a:rPr>
            </a:br>
            <a:r>
              <a:rPr lang="en-US" altLang="en-US">
                <a:latin typeface="Arial" charset="0"/>
                <a:ea typeface="Verdana" charset="0"/>
                <a:cs typeface="Arial" charset="0"/>
              </a:rPr>
              <a:t>Why? Because the more assumptions we can invalidate, the more we learn, improving our ability to fix problems and innovate.</a:t>
            </a:r>
          </a:p>
        </p:txBody>
      </p:sp>
    </p:spTree>
    <p:extLst>
      <p:ext uri="{BB962C8B-B14F-4D97-AF65-F5344CB8AC3E}">
        <p14:creationId xmlns:p14="http://schemas.microsoft.com/office/powerpoint/2010/main" val="1422150632"/>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Content Placeholder 3"/>
          <p:cNvSpPr>
            <a:spLocks noGrp="1"/>
          </p:cNvSpPr>
          <p:nvPr>
            <p:ph idx="1"/>
          </p:nvPr>
        </p:nvSpPr>
        <p:spPr>
          <a:xfrm>
            <a:off x="457200" y="361950"/>
            <a:ext cx="8229600" cy="3394075"/>
          </a:xfrm>
        </p:spPr>
        <p:txBody>
          <a:bodyPr/>
          <a:lstStyle/>
          <a:p>
            <a:pPr marL="0" indent="0" eaLnBrk="1" hangingPunct="1">
              <a:buFont typeface="Wingdings" charset="2"/>
              <a:buNone/>
            </a:pPr>
            <a:endParaRPr lang="en-US" altLang="en-US">
              <a:latin typeface="Arial" charset="0"/>
              <a:ea typeface="Verdana" charset="0"/>
              <a:cs typeface="Arial" charset="0"/>
            </a:endParaRPr>
          </a:p>
          <a:p>
            <a:pPr marL="0" indent="0" eaLnBrk="1" hangingPunct="1">
              <a:buFont typeface="Wingdings" charset="2"/>
              <a:buNone/>
            </a:pPr>
            <a:r>
              <a:rPr lang="en-US" altLang="en-US">
                <a:latin typeface="Arial" charset="0"/>
                <a:ea typeface="Verdana" charset="0"/>
                <a:cs typeface="Arial" charset="0"/>
              </a:rPr>
              <a:t>“Culture isn’t just touchy-feely kumbahyah. Instead, it is the consistent response by a group of people to conditions. When we change culture, we fundamentally shift how people respond to a situation.</a:t>
            </a:r>
          </a:p>
          <a:p>
            <a:pPr marL="0" indent="0" eaLnBrk="1" hangingPunct="1">
              <a:buFont typeface="Wingdings" charset="2"/>
              <a:buNone/>
            </a:pPr>
            <a:endParaRPr lang="en-US" altLang="en-US">
              <a:latin typeface="Arial" charset="0"/>
              <a:ea typeface="Verdana" charset="0"/>
              <a:cs typeface="Arial" charset="0"/>
            </a:endParaRPr>
          </a:p>
          <a:p>
            <a:pPr marL="0" indent="0" eaLnBrk="1" hangingPunct="1">
              <a:buFont typeface="Wingdings" charset="2"/>
              <a:buNone/>
            </a:pPr>
            <a:r>
              <a:rPr lang="en-US" altLang="en-US">
                <a:latin typeface="Arial" charset="0"/>
                <a:ea typeface="Verdana" charset="0"/>
                <a:cs typeface="Arial" charset="0"/>
              </a:rPr>
              <a:t>			– Dr. Steven Spear</a:t>
            </a:r>
          </a:p>
        </p:txBody>
      </p:sp>
    </p:spTree>
    <p:extLst>
      <p:ext uri="{BB962C8B-B14F-4D97-AF65-F5344CB8AC3E}">
        <p14:creationId xmlns:p14="http://schemas.microsoft.com/office/powerpoint/2010/main" val="59268091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704850"/>
          </a:xfrm>
        </p:spPr>
        <p:txBody>
          <a:bodyPr/>
          <a:lstStyle/>
          <a:p>
            <a:r>
              <a:rPr lang="en-US" dirty="0" smtClean="0"/>
              <a:t>IT Ops And </a:t>
            </a:r>
            <a:r>
              <a:rPr lang="en-US" dirty="0" err="1" smtClean="0"/>
              <a:t>Dev</a:t>
            </a:r>
            <a:r>
              <a:rPr lang="en-US" dirty="0" smtClean="0"/>
              <a:t> At War</a:t>
            </a:r>
            <a:endParaRPr lang="en-US" dirty="0"/>
          </a:p>
        </p:txBody>
      </p:sp>
      <p:sp>
        <p:nvSpPr>
          <p:cNvPr id="3" name="Slide Number Placeholder 2"/>
          <p:cNvSpPr>
            <a:spLocks noGrp="1"/>
          </p:cNvSpPr>
          <p:nvPr>
            <p:ph type="sldNum" sz="quarter" idx="4294967295"/>
          </p:nvPr>
        </p:nvSpPr>
        <p:spPr>
          <a:xfrm>
            <a:off x="4305300" y="4686301"/>
            <a:ext cx="533400" cy="376238"/>
          </a:xfrm>
          <a:prstGeom prst="rect">
            <a:avLst/>
          </a:prstGeom>
        </p:spPr>
        <p:txBody>
          <a:bodyPr lIns="91424" tIns="45712" rIns="91424" bIns="45712"/>
          <a:lstStyle/>
          <a:p>
            <a:pPr>
              <a:defRPr/>
            </a:pPr>
            <a:fld id="{BB71355E-C0FF-4DA2-BD10-96A4E5EA01C4}" type="slidenum">
              <a:rPr lang="en-US" smtClean="0"/>
              <a:pPr>
                <a:defRPr/>
              </a:pPr>
              <a:t>5</a:t>
            </a:fld>
            <a:endParaRPr lang="en-US"/>
          </a:p>
        </p:txBody>
      </p:sp>
      <p:pic>
        <p:nvPicPr>
          <p:cNvPr id="4" name="Picture 3"/>
          <p:cNvPicPr>
            <a:picLocks noChangeAspect="1"/>
          </p:cNvPicPr>
          <p:nvPr/>
        </p:nvPicPr>
        <p:blipFill>
          <a:blip r:embed="rId3"/>
          <a:stretch>
            <a:fillRect/>
          </a:stretch>
        </p:blipFill>
        <p:spPr>
          <a:xfrm>
            <a:off x="0" y="-400050"/>
            <a:ext cx="9144000" cy="6715124"/>
          </a:xfrm>
          <a:prstGeom prst="rect">
            <a:avLst/>
          </a:prstGeom>
        </p:spPr>
      </p:pic>
      <p:sp>
        <p:nvSpPr>
          <p:cNvPr id="5" name="Right Arrow 4"/>
          <p:cNvSpPr/>
          <p:nvPr/>
        </p:nvSpPr>
        <p:spPr>
          <a:xfrm rot="3197213">
            <a:off x="2678546" y="403687"/>
            <a:ext cx="1269219" cy="332882"/>
          </a:xfrm>
          <a:prstGeom prst="rightArrow">
            <a:avLst>
              <a:gd name="adj1" fmla="val 50000"/>
              <a:gd name="adj2" fmla="val 61478"/>
            </a:avLst>
          </a:prstGeom>
          <a:solidFill>
            <a:srgbClr val="FF0000"/>
          </a:solidFill>
        </p:spPr>
        <p:style>
          <a:lnRef idx="1">
            <a:schemeClr val="accent1"/>
          </a:lnRef>
          <a:fillRef idx="3">
            <a:schemeClr val="accent1"/>
          </a:fillRef>
          <a:effectRef idx="2">
            <a:schemeClr val="accent1"/>
          </a:effectRef>
          <a:fontRef idx="minor">
            <a:schemeClr val="lt1"/>
          </a:fontRef>
        </p:style>
        <p:txBody>
          <a:bodyPr lIns="68561" tIns="34289" rIns="68561" bIns="34289" rtlCol="0" anchor="ctr"/>
          <a:lstStyle/>
          <a:p>
            <a:pPr algn="ctr" defTabSz="685796" fontAlgn="base">
              <a:spcBef>
                <a:spcPct val="0"/>
              </a:spcBef>
              <a:spcAft>
                <a:spcPct val="0"/>
              </a:spcAft>
            </a:pPr>
            <a:endParaRPr lang="en-US" sz="1400" dirty="0">
              <a:solidFill>
                <a:prstClr val="white"/>
              </a:solidFill>
              <a:latin typeface="Arial" panose="020B0604020202020204" pitchFamily="34" charset="0"/>
            </a:endParaRPr>
          </a:p>
        </p:txBody>
      </p:sp>
      <p:sp>
        <p:nvSpPr>
          <p:cNvPr id="6" name="Right Arrow 5"/>
          <p:cNvSpPr/>
          <p:nvPr/>
        </p:nvSpPr>
        <p:spPr>
          <a:xfrm rot="1064771">
            <a:off x="4855049" y="259967"/>
            <a:ext cx="1418286" cy="332883"/>
          </a:xfrm>
          <a:prstGeom prst="rightArrow">
            <a:avLst>
              <a:gd name="adj1" fmla="val 50000"/>
              <a:gd name="adj2" fmla="val 61478"/>
            </a:avLst>
          </a:prstGeom>
          <a:solidFill>
            <a:srgbClr val="FF0000"/>
          </a:solidFill>
        </p:spPr>
        <p:style>
          <a:lnRef idx="1">
            <a:schemeClr val="accent1"/>
          </a:lnRef>
          <a:fillRef idx="3">
            <a:schemeClr val="accent1"/>
          </a:fillRef>
          <a:effectRef idx="2">
            <a:schemeClr val="accent1"/>
          </a:effectRef>
          <a:fontRef idx="minor">
            <a:schemeClr val="lt1"/>
          </a:fontRef>
        </p:style>
        <p:txBody>
          <a:bodyPr lIns="68561" tIns="34289" rIns="68561" bIns="34289" rtlCol="0" anchor="ctr"/>
          <a:lstStyle/>
          <a:p>
            <a:pPr algn="ctr" defTabSz="685796" fontAlgn="base">
              <a:spcBef>
                <a:spcPct val="0"/>
              </a:spcBef>
              <a:spcAft>
                <a:spcPct val="0"/>
              </a:spcAft>
            </a:pPr>
            <a:endParaRPr lang="en-US" sz="1400" dirty="0">
              <a:solidFill>
                <a:prstClr val="white"/>
              </a:solidFill>
              <a:latin typeface="Arial" panose="020B0604020202020204" pitchFamily="34" charset="0"/>
            </a:endParaRPr>
          </a:p>
        </p:txBody>
      </p:sp>
    </p:spTree>
    <p:extLst>
      <p:ext uri="{BB962C8B-B14F-4D97-AF65-F5344CB8AC3E}">
        <p14:creationId xmlns:p14="http://schemas.microsoft.com/office/powerpoint/2010/main" val="1302239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#5:</a:t>
            </a:r>
            <a:br>
              <a:rPr lang="en-US" dirty="0" smtClean="0"/>
            </a:br>
            <a:r>
              <a:rPr lang="en-US" dirty="0" smtClean="0"/>
              <a:t/>
            </a:r>
            <a:br>
              <a:rPr lang="en-US" dirty="0" smtClean="0"/>
            </a:br>
            <a:r>
              <a:rPr lang="en-US" dirty="0" err="1" smtClean="0"/>
              <a:t>DevOps</a:t>
            </a:r>
            <a:r>
              <a:rPr lang="en-US" dirty="0" smtClean="0"/>
              <a:t> Is For The Unicorns</a:t>
            </a:r>
            <a:r>
              <a:rPr lang="is-IS" dirty="0" smtClean="0"/>
              <a:t>…</a:t>
            </a:r>
            <a:br>
              <a:rPr lang="is-IS" dirty="0" smtClean="0"/>
            </a:b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20714241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#5:</a:t>
            </a:r>
            <a:br>
              <a:rPr lang="en-US" dirty="0" smtClean="0"/>
            </a:br>
            <a:r>
              <a:rPr lang="en-US" dirty="0" smtClean="0"/>
              <a:t/>
            </a:r>
            <a:br>
              <a:rPr lang="en-US" dirty="0" smtClean="0"/>
            </a:br>
            <a:r>
              <a:rPr lang="en-US" dirty="0" err="1" smtClean="0"/>
              <a:t>DevOps</a:t>
            </a:r>
            <a:r>
              <a:rPr lang="en-US" dirty="0" smtClean="0"/>
              <a:t> Is For The Unicorns</a:t>
            </a:r>
            <a:r>
              <a:rPr lang="is-IS" dirty="0" smtClean="0"/>
              <a:t>…</a:t>
            </a:r>
            <a:br>
              <a:rPr lang="is-IS" dirty="0" smtClean="0"/>
            </a:br>
            <a:r>
              <a:rPr lang="is-IS" dirty="0" smtClean="0"/>
              <a:t>		...And The Horses, Too</a:t>
            </a: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99296849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DevOps</a:t>
            </a:r>
            <a:r>
              <a:rPr lang="en-US" dirty="0" smtClean="0"/>
              <a:t> Enterprise Summit</a:t>
            </a:r>
            <a:endParaRPr lang="en-US" dirty="0"/>
          </a:p>
        </p:txBody>
      </p:sp>
      <p:sp>
        <p:nvSpPr>
          <p:cNvPr id="4" name="Content Placeholder 3"/>
          <p:cNvSpPr>
            <a:spLocks noGrp="1"/>
          </p:cNvSpPr>
          <p:nvPr>
            <p:ph idx="1"/>
          </p:nvPr>
        </p:nvSpPr>
        <p:spPr>
          <a:xfrm>
            <a:off x="457200" y="1006080"/>
            <a:ext cx="8229600" cy="3927870"/>
          </a:xfrm>
        </p:spPr>
        <p:txBody>
          <a:bodyPr>
            <a:normAutofit lnSpcReduction="10000"/>
          </a:bodyPr>
          <a:lstStyle/>
          <a:p>
            <a:r>
              <a:rPr lang="en-US" dirty="0" smtClean="0"/>
              <a:t>In 2015, </a:t>
            </a:r>
            <a:r>
              <a:rPr lang="en-US" dirty="0"/>
              <a:t>we held the </a:t>
            </a:r>
            <a:r>
              <a:rPr lang="en-US" dirty="0" smtClean="0"/>
              <a:t>second </a:t>
            </a:r>
            <a:r>
              <a:rPr lang="en-US" dirty="0" err="1" smtClean="0"/>
              <a:t>DevOps</a:t>
            </a:r>
            <a:r>
              <a:rPr lang="en-US" dirty="0" smtClean="0"/>
              <a:t> </a:t>
            </a:r>
            <a:r>
              <a:rPr lang="en-US" dirty="0"/>
              <a:t>Enterprise Summit, a conference for horses, by </a:t>
            </a:r>
            <a:r>
              <a:rPr lang="en-US" dirty="0" smtClean="0"/>
              <a:t>horses</a:t>
            </a:r>
          </a:p>
          <a:p>
            <a:r>
              <a:rPr lang="en-US" dirty="0" smtClean="0"/>
              <a:t>Speakers included fifty leaders from:</a:t>
            </a:r>
          </a:p>
          <a:p>
            <a:pPr lvl="1"/>
            <a:r>
              <a:rPr lang="en-US" dirty="0" smtClean="0"/>
              <a:t>Barclays Capital, GE Capital, Marks and Spencer, </a:t>
            </a:r>
            <a:r>
              <a:rPr lang="en-US" dirty="0" err="1" smtClean="0"/>
              <a:t>UK.gov</a:t>
            </a:r>
            <a:r>
              <a:rPr lang="en-US" dirty="0" smtClean="0"/>
              <a:t>, Macy’s</a:t>
            </a:r>
            <a:r>
              <a:rPr lang="en-US" dirty="0"/>
              <a:t>, </a:t>
            </a:r>
            <a:r>
              <a:rPr lang="en-US" dirty="0" smtClean="0"/>
              <a:t>Disney, Target, GE </a:t>
            </a:r>
            <a:r>
              <a:rPr lang="en-US" dirty="0"/>
              <a:t>Capital, </a:t>
            </a:r>
            <a:r>
              <a:rPr lang="en-US" dirty="0" smtClean="0"/>
              <a:t>Western Union, Sherwin Williams, Blackboard</a:t>
            </a:r>
            <a:r>
              <a:rPr lang="en-US" dirty="0"/>
              <a:t>, Nordstrom, Telstra, US Department of Homeland Security, CSG, Raytheon, </a:t>
            </a:r>
            <a:r>
              <a:rPr lang="en-US" dirty="0" smtClean="0"/>
              <a:t>IBM, Ticketmaster</a:t>
            </a:r>
            <a:r>
              <a:rPr lang="en-US" dirty="0"/>
              <a:t>, </a:t>
            </a:r>
            <a:r>
              <a:rPr lang="en-US" dirty="0" smtClean="0"/>
              <a:t>MITRE, </a:t>
            </a:r>
            <a:r>
              <a:rPr lang="en-US" dirty="0" smtClean="0"/>
              <a:t>Microsoft</a:t>
            </a:r>
            <a:r>
              <a:rPr lang="en-US" dirty="0" smtClean="0"/>
              <a:t>, Nationwide Insurance, Capital One, </a:t>
            </a:r>
            <a:r>
              <a:rPr lang="en-US" dirty="0" smtClean="0"/>
              <a:t>Fidelity</a:t>
            </a:r>
            <a:r>
              <a:rPr lang="en-US" dirty="0" smtClean="0"/>
              <a:t>, Rally Software, </a:t>
            </a:r>
            <a:r>
              <a:rPr lang="en-US" dirty="0" err="1" smtClean="0"/>
              <a:t>Neustar</a:t>
            </a:r>
            <a:r>
              <a:rPr lang="en-US" dirty="0" smtClean="0"/>
              <a:t>, Walmart, PNC, ADP, …</a:t>
            </a:r>
          </a:p>
          <a:p>
            <a:pPr lvl="1"/>
            <a:endParaRPr lang="en-US" sz="2400" dirty="0"/>
          </a:p>
          <a:p>
            <a:pPr lvl="1"/>
            <a:endParaRPr lang="en-US" dirty="0" smtClean="0"/>
          </a:p>
          <a:p>
            <a:pPr lvl="1"/>
            <a:endParaRPr lang="en-US" sz="2400" dirty="0"/>
          </a:p>
          <a:p>
            <a:pPr lvl="1"/>
            <a:endParaRPr lang="en-US" sz="2400" dirty="0"/>
          </a:p>
          <a:p>
            <a:endParaRPr lang="en-US" sz="2400" dirty="0"/>
          </a:p>
        </p:txBody>
      </p:sp>
    </p:spTree>
    <p:extLst>
      <p:ext uri="{BB962C8B-B14F-4D97-AF65-F5344CB8AC3E}">
        <p14:creationId xmlns:p14="http://schemas.microsoft.com/office/powerpoint/2010/main" val="167158103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Observations</a:t>
            </a:r>
            <a:endParaRPr lang="en-US" dirty="0"/>
          </a:p>
        </p:txBody>
      </p:sp>
      <p:sp>
        <p:nvSpPr>
          <p:cNvPr id="4" name="Content Placeholder 3"/>
          <p:cNvSpPr>
            <a:spLocks noGrp="1"/>
          </p:cNvSpPr>
          <p:nvPr>
            <p:ph idx="1"/>
          </p:nvPr>
        </p:nvSpPr>
        <p:spPr>
          <a:xfrm>
            <a:off x="457200" y="1006080"/>
            <a:ext cx="8229600" cy="4004070"/>
          </a:xfrm>
        </p:spPr>
        <p:txBody>
          <a:bodyPr>
            <a:normAutofit fontScale="85000" lnSpcReduction="20000"/>
          </a:bodyPr>
          <a:lstStyle/>
          <a:p>
            <a:r>
              <a:rPr lang="en-US" dirty="0" smtClean="0"/>
              <a:t>They were using the same technical </a:t>
            </a:r>
            <a:r>
              <a:rPr lang="en-US" dirty="0"/>
              <a:t>practices and </a:t>
            </a:r>
            <a:r>
              <a:rPr lang="en-US" dirty="0" smtClean="0"/>
              <a:t>getting the same sort of metrics as the unicorns</a:t>
            </a:r>
          </a:p>
          <a:p>
            <a:pPr lvl="1"/>
            <a:r>
              <a:rPr lang="en-US" dirty="0" smtClean="0"/>
              <a:t>Target: 100+ deploys per week,  &lt; 10 incidents per month, enabled 53 business initiatives</a:t>
            </a:r>
          </a:p>
          <a:p>
            <a:pPr lvl="1"/>
            <a:r>
              <a:rPr lang="en-US" dirty="0" smtClean="0"/>
              <a:t>Capital One: 100s of deploys per day, lead time of minutes</a:t>
            </a:r>
          </a:p>
          <a:p>
            <a:pPr lvl="1"/>
            <a:r>
              <a:rPr lang="en-US" dirty="0" smtClean="0"/>
              <a:t>Macy’s: 1,500 manual tests every 10 days, now 100Ks automated tests run daily</a:t>
            </a:r>
          </a:p>
          <a:p>
            <a:pPr lvl="1"/>
            <a:r>
              <a:rPr lang="en-US" dirty="0" smtClean="0"/>
              <a:t>Disney: Has embedded nearly 100 Ops engineers into LOB teams across the enterprise</a:t>
            </a:r>
          </a:p>
          <a:p>
            <a:pPr lvl="1"/>
            <a:r>
              <a:rPr lang="en-US" dirty="0" smtClean="0"/>
              <a:t>Nationwide Insurance: Retirement Plans app (COBOL on mainframe)</a:t>
            </a:r>
          </a:p>
          <a:p>
            <a:pPr lvl="1"/>
            <a:r>
              <a:rPr lang="en-US" dirty="0" smtClean="0"/>
              <a:t>Raytheon: testing and certification from months to a day</a:t>
            </a:r>
          </a:p>
          <a:p>
            <a:pPr lvl="1"/>
            <a:r>
              <a:rPr lang="en-US" dirty="0" smtClean="0"/>
              <a:t>US CIS: security and compliance testing run every code commit</a:t>
            </a:r>
          </a:p>
        </p:txBody>
      </p:sp>
    </p:spTree>
    <p:extLst>
      <p:ext uri="{BB962C8B-B14F-4D97-AF65-F5344CB8AC3E}">
        <p14:creationId xmlns:p14="http://schemas.microsoft.com/office/powerpoint/2010/main" val="435519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Observations</a:t>
            </a:r>
            <a:endParaRPr lang="en-US" dirty="0"/>
          </a:p>
        </p:txBody>
      </p:sp>
      <p:sp>
        <p:nvSpPr>
          <p:cNvPr id="4" name="Content Placeholder 3"/>
          <p:cNvSpPr>
            <a:spLocks noGrp="1"/>
          </p:cNvSpPr>
          <p:nvPr>
            <p:ph idx="1"/>
          </p:nvPr>
        </p:nvSpPr>
        <p:spPr>
          <a:xfrm>
            <a:off x="457200" y="1006080"/>
            <a:ext cx="8229600" cy="4004070"/>
          </a:xfrm>
        </p:spPr>
        <p:txBody>
          <a:bodyPr>
            <a:normAutofit/>
          </a:bodyPr>
          <a:lstStyle/>
          <a:p>
            <a:r>
              <a:rPr lang="en-US" dirty="0" smtClean="0"/>
              <a:t>The transformation stories are among the most courageous I’ve ever heard – </a:t>
            </a:r>
          </a:p>
          <a:p>
            <a:pPr lvl="1"/>
            <a:r>
              <a:rPr lang="en-US" dirty="0" smtClean="0"/>
              <a:t>Often the transformation leader was putting themselves in personal jeopardy</a:t>
            </a:r>
          </a:p>
          <a:p>
            <a:pPr lvl="1"/>
            <a:r>
              <a:rPr lang="en-US" dirty="0" smtClean="0"/>
              <a:t>Why?  Absolute clarity and conviction that it was the right thing for the organization</a:t>
            </a:r>
          </a:p>
          <a:p>
            <a:pPr lvl="1"/>
            <a:endParaRPr lang="en-US" dirty="0"/>
          </a:p>
        </p:txBody>
      </p:sp>
    </p:spTree>
    <p:extLst>
      <p:ext uri="{BB962C8B-B14F-4D97-AF65-F5344CB8AC3E}">
        <p14:creationId xmlns:p14="http://schemas.microsoft.com/office/powerpoint/2010/main" val="1394690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1b. Dependency Visibility</a:t>
            </a:r>
            <a:endParaRPr lang="en-US" dirty="0"/>
          </a:p>
        </p:txBody>
      </p:sp>
      <p:sp>
        <p:nvSpPr>
          <p:cNvPr id="4" name="Slide Number Placeholder 3"/>
          <p:cNvSpPr>
            <a:spLocks noGrp="1"/>
          </p:cNvSpPr>
          <p:nvPr>
            <p:ph type="sldNum" sz="quarter" idx="4"/>
          </p:nvPr>
        </p:nvSpPr>
        <p:spPr/>
        <p:txBody>
          <a:bodyPr/>
          <a:lstStyle/>
          <a:p>
            <a:fld id="{24F9C604-95B0-46C7-9D86-179232C830D6}" type="slidenum">
              <a:rPr lang="en-AU" smtClean="0"/>
              <a:pPr/>
              <a:t>55</a:t>
            </a:fld>
            <a:endParaRPr lang="en-AU"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6" t="25937" r="5217" b="41650"/>
          <a:stretch/>
        </p:blipFill>
        <p:spPr>
          <a:xfrm>
            <a:off x="467544" y="1611286"/>
            <a:ext cx="8367954" cy="2152413"/>
          </a:xfrm>
          <a:prstGeom prst="rect">
            <a:avLst/>
          </a:prstGeom>
        </p:spPr>
      </p:pic>
      <p:sp>
        <p:nvSpPr>
          <p:cNvPr id="6" name="TextBox 5"/>
          <p:cNvSpPr txBox="1"/>
          <p:nvPr/>
        </p:nvSpPr>
        <p:spPr>
          <a:xfrm>
            <a:off x="435083" y="756699"/>
            <a:ext cx="8208912" cy="646331"/>
          </a:xfrm>
          <a:prstGeom prst="rect">
            <a:avLst/>
          </a:prstGeom>
          <a:noFill/>
        </p:spPr>
        <p:txBody>
          <a:bodyPr wrap="square" rtlCol="0">
            <a:spAutoFit/>
          </a:bodyPr>
          <a:lstStyle/>
          <a:p>
            <a:pPr algn="ctr"/>
            <a:r>
              <a:rPr lang="en-US" dirty="0" smtClean="0"/>
              <a:t>Make your team and system dependencies visible. Leverage this to increase understanding, unwind handoffs and move towards feature teams.</a:t>
            </a:r>
            <a:endParaRPr lang="en-US" dirty="0"/>
          </a:p>
        </p:txBody>
      </p:sp>
      <p:cxnSp>
        <p:nvCxnSpPr>
          <p:cNvPr id="7" name="Straight Arrow Connector 6"/>
          <p:cNvCxnSpPr/>
          <p:nvPr/>
        </p:nvCxnSpPr>
        <p:spPr>
          <a:xfrm>
            <a:off x="448635" y="1517012"/>
            <a:ext cx="8362334"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21483" y="1654184"/>
            <a:ext cx="41752" cy="21095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72065" y="1188585"/>
            <a:ext cx="1081002" cy="369332"/>
          </a:xfrm>
          <a:prstGeom prst="rect">
            <a:avLst/>
          </a:prstGeom>
          <a:noFill/>
        </p:spPr>
        <p:txBody>
          <a:bodyPr wrap="none" rtlCol="0">
            <a:spAutoFit/>
          </a:bodyPr>
          <a:lstStyle/>
          <a:p>
            <a:r>
              <a:rPr lang="en-US" b="1" i="1" dirty="0" smtClean="0"/>
              <a:t>41 Teams</a:t>
            </a:r>
            <a:endParaRPr lang="en-US" b="1" i="1" dirty="0"/>
          </a:p>
        </p:txBody>
      </p:sp>
      <p:sp>
        <p:nvSpPr>
          <p:cNvPr id="13" name="TextBox 12"/>
          <p:cNvSpPr txBox="1"/>
          <p:nvPr/>
        </p:nvSpPr>
        <p:spPr>
          <a:xfrm rot="5400000">
            <a:off x="-462568" y="2388539"/>
            <a:ext cx="1282274" cy="369332"/>
          </a:xfrm>
          <a:prstGeom prst="rect">
            <a:avLst/>
          </a:prstGeom>
          <a:noFill/>
        </p:spPr>
        <p:txBody>
          <a:bodyPr wrap="none" rtlCol="0">
            <a:spAutoFit/>
          </a:bodyPr>
          <a:lstStyle/>
          <a:p>
            <a:r>
              <a:rPr lang="en-US" b="1" i="1" dirty="0" smtClean="0"/>
              <a:t>7 Iterations</a:t>
            </a:r>
            <a:endParaRPr lang="en-US" b="1" i="1" dirty="0"/>
          </a:p>
        </p:txBody>
      </p:sp>
      <p:sp>
        <p:nvSpPr>
          <p:cNvPr id="15" name="TextBox 14"/>
          <p:cNvSpPr txBox="1"/>
          <p:nvPr/>
        </p:nvSpPr>
        <p:spPr>
          <a:xfrm>
            <a:off x="3696032" y="3714586"/>
            <a:ext cx="2105513" cy="400110"/>
          </a:xfrm>
          <a:prstGeom prst="rect">
            <a:avLst/>
          </a:prstGeom>
          <a:noFill/>
        </p:spPr>
        <p:txBody>
          <a:bodyPr wrap="none" rtlCol="0">
            <a:spAutoFit/>
          </a:bodyPr>
          <a:lstStyle/>
          <a:p>
            <a:r>
              <a:rPr lang="en-US" sz="2000" b="1" dirty="0" smtClean="0"/>
              <a:t>“Conway’s Board”</a:t>
            </a:r>
            <a:endParaRPr lang="en-US" sz="2000" b="1" dirty="0"/>
          </a:p>
        </p:txBody>
      </p:sp>
      <p:sp>
        <p:nvSpPr>
          <p:cNvPr id="10" name="TextBox 9"/>
          <p:cNvSpPr txBox="1"/>
          <p:nvPr/>
        </p:nvSpPr>
        <p:spPr>
          <a:xfrm>
            <a:off x="3419872" y="4459741"/>
            <a:ext cx="5662191" cy="369332"/>
          </a:xfrm>
          <a:prstGeom prst="rect">
            <a:avLst/>
          </a:prstGeom>
          <a:noFill/>
        </p:spPr>
        <p:txBody>
          <a:bodyPr wrap="none" rtlCol="0">
            <a:spAutoFit/>
          </a:bodyPr>
          <a:lstStyle/>
          <a:p>
            <a:r>
              <a:rPr lang="en-US" b="1" i="1" dirty="0" smtClean="0"/>
              <a:t>http</a:t>
            </a:r>
            <a:r>
              <a:rPr lang="en-US" b="1" i="1" dirty="0"/>
              <a:t>://</a:t>
            </a:r>
            <a:r>
              <a:rPr lang="en-US" b="1" i="1" dirty="0" smtClean="0"/>
              <a:t>www.scaledagileframework.com/release-planning</a:t>
            </a:r>
            <a:endParaRPr lang="en-US" b="1" i="1" dirty="0"/>
          </a:p>
        </p:txBody>
      </p:sp>
      <p:pic>
        <p:nvPicPr>
          <p:cNvPr id="2" name="Picture 1"/>
          <p:cNvPicPr>
            <a:picLocks noChangeAspect="1"/>
          </p:cNvPicPr>
          <p:nvPr/>
        </p:nvPicPr>
        <p:blipFill>
          <a:blip r:embed="rId4"/>
          <a:stretch>
            <a:fillRect/>
          </a:stretch>
        </p:blipFill>
        <p:spPr>
          <a:xfrm>
            <a:off x="107504" y="4276328"/>
            <a:ext cx="2400300" cy="552450"/>
          </a:xfrm>
          <a:prstGeom prst="rect">
            <a:avLst/>
          </a:prstGeom>
        </p:spPr>
      </p:pic>
    </p:spTree>
    <p:extLst>
      <p:ext uri="{BB962C8B-B14F-4D97-AF65-F5344CB8AC3E}">
        <p14:creationId xmlns:p14="http://schemas.microsoft.com/office/powerpoint/2010/main" val="9616439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Chivas</a:t>
            </a:r>
            <a:r>
              <a:rPr lang="en-US" dirty="0" smtClean="0"/>
              <a:t> </a:t>
            </a:r>
            <a:r>
              <a:rPr lang="en-US" dirty="0" err="1" smtClean="0"/>
              <a:t>Nambiar</a:t>
            </a:r>
            <a:r>
              <a:rPr lang="en-US" dirty="0" smtClean="0"/>
              <a:t>, Verizon</a:t>
            </a:r>
            <a:endParaRPr lang="en-US" dirty="0"/>
          </a:p>
        </p:txBody>
      </p:sp>
      <p:pic>
        <p:nvPicPr>
          <p:cNvPr id="6" name="Picture 5"/>
          <p:cNvPicPr>
            <a:picLocks noChangeAspect="1"/>
          </p:cNvPicPr>
          <p:nvPr/>
        </p:nvPicPr>
        <p:blipFill>
          <a:blip r:embed="rId2"/>
          <a:stretch>
            <a:fillRect/>
          </a:stretch>
        </p:blipFill>
        <p:spPr>
          <a:xfrm>
            <a:off x="533400" y="800100"/>
            <a:ext cx="7772400" cy="4289686"/>
          </a:xfrm>
          <a:prstGeom prst="rect">
            <a:avLst/>
          </a:prstGeom>
        </p:spPr>
      </p:pic>
    </p:spTree>
    <p:extLst>
      <p:ext uri="{BB962C8B-B14F-4D97-AF65-F5344CB8AC3E}">
        <p14:creationId xmlns:p14="http://schemas.microsoft.com/office/powerpoint/2010/main" val="52712027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Heather </a:t>
            </a:r>
            <a:r>
              <a:rPr lang="en-US" dirty="0" err="1" smtClean="0"/>
              <a:t>Mickman</a:t>
            </a:r>
            <a:r>
              <a:rPr lang="en-US" dirty="0" smtClean="0"/>
              <a:t>, Target, Inc.</a:t>
            </a:r>
            <a:endParaRPr lang="en-US" dirty="0"/>
          </a:p>
        </p:txBody>
      </p:sp>
      <p:sp>
        <p:nvSpPr>
          <p:cNvPr id="3" name="Content Placeholder 2"/>
          <p:cNvSpPr>
            <a:spLocks noGrp="1"/>
          </p:cNvSpPr>
          <p:nvPr>
            <p:ph idx="1"/>
          </p:nvPr>
        </p:nvSpPr>
        <p:spPr/>
        <p:txBody>
          <a:bodyPr>
            <a:normAutofit/>
          </a:bodyPr>
          <a:lstStyle/>
          <a:p>
            <a:r>
              <a:rPr lang="en-US" dirty="0" smtClean="0"/>
              <a:t>Abolished the TEP-LARB process</a:t>
            </a:r>
          </a:p>
          <a:p>
            <a:r>
              <a:rPr lang="en-US" dirty="0" smtClean="0"/>
              <a:t>As a result, she won the Lifetime Achievement Award from her grateful team</a:t>
            </a:r>
          </a:p>
        </p:txBody>
      </p:sp>
    </p:spTree>
    <p:extLst>
      <p:ext uri="{BB962C8B-B14F-4D97-AF65-F5344CB8AC3E}">
        <p14:creationId xmlns:p14="http://schemas.microsoft.com/office/powerpoint/2010/main" val="1043061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ctrTitle"/>
          </p:nvPr>
        </p:nvSpPr>
        <p:spPr/>
        <p:txBody>
          <a:bodyPr/>
          <a:lstStyle/>
          <a:p>
            <a:r>
              <a:rPr lang="en-US" smtClean="0"/>
              <a:t>Why Do I Think This Is Important?</a:t>
            </a:r>
            <a:endParaRPr lang="en-US" dirty="0" smtClean="0"/>
          </a:p>
        </p:txBody>
      </p:sp>
    </p:spTree>
    <p:extLst>
      <p:ext uri="{BB962C8B-B14F-4D97-AF65-F5344CB8AC3E}">
        <p14:creationId xmlns:p14="http://schemas.microsoft.com/office/powerpoint/2010/main" val="152537439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24201" y="9"/>
            <a:ext cx="2867472" cy="2178305"/>
          </a:xfrm>
          <a:prstGeom prst="rect">
            <a:avLst/>
          </a:prstGeom>
          <a:noFill/>
          <a:ln w="9525">
            <a:noFill/>
            <a:miter lim="800000"/>
            <a:headEnd/>
            <a:tailEnd/>
          </a:ln>
        </p:spPr>
      </p:pic>
      <p:sp>
        <p:nvSpPr>
          <p:cNvPr id="7" name="Title 6"/>
          <p:cNvSpPr>
            <a:spLocks noGrp="1"/>
          </p:cNvSpPr>
          <p:nvPr>
            <p:ph type="ctrTitle"/>
          </p:nvPr>
        </p:nvSpPr>
        <p:spPr>
          <a:xfrm>
            <a:off x="457200" y="2155040"/>
            <a:ext cx="8229600" cy="1102519"/>
          </a:xfrm>
        </p:spPr>
        <p:txBody>
          <a:bodyPr/>
          <a:lstStyle/>
          <a:p>
            <a:pPr defTabSz="685796">
              <a:spcBef>
                <a:spcPct val="0"/>
              </a:spcBef>
            </a:pPr>
            <a:r>
              <a:rPr lang="en-US" dirty="0">
                <a:solidFill>
                  <a:srgbClr val="C00000"/>
                </a:solidFill>
                <a:ea typeface="ＭＳ Ｐゴシック" pitchFamily="34" charset="-128"/>
              </a:rPr>
              <a:t>The </a:t>
            </a:r>
            <a:r>
              <a:rPr lang="en-US" dirty="0" smtClean="0">
                <a:solidFill>
                  <a:srgbClr val="C00000"/>
                </a:solidFill>
                <a:ea typeface="ＭＳ Ｐゴシック" pitchFamily="34" charset="-128"/>
              </a:rPr>
              <a:t>Downward </a:t>
            </a:r>
            <a:br>
              <a:rPr lang="en-US" dirty="0" smtClean="0">
                <a:solidFill>
                  <a:srgbClr val="C00000"/>
                </a:solidFill>
                <a:ea typeface="ＭＳ Ｐゴシック" pitchFamily="34" charset="-128"/>
              </a:rPr>
            </a:br>
            <a:r>
              <a:rPr lang="en-US" dirty="0" smtClean="0">
                <a:solidFill>
                  <a:srgbClr val="C00000"/>
                </a:solidFill>
                <a:ea typeface="ＭＳ Ｐゴシック" pitchFamily="34" charset="-128"/>
              </a:rPr>
              <a:t>Spiral…</a:t>
            </a:r>
            <a:endParaRPr lang="en-US" dirty="0">
              <a:solidFill>
                <a:srgbClr val="C00000"/>
              </a:solidFill>
            </a:endParaRPr>
          </a:p>
        </p:txBody>
      </p:sp>
      <p:pic>
        <p:nvPicPr>
          <p:cNvPr id="3" name="Picture 4" descr="http://www.editinternational.com/images/gallery/05a-scotty_low.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3333"/>
          <a:stretch/>
        </p:blipFill>
        <p:spPr bwMode="auto">
          <a:xfrm>
            <a:off x="0" y="9"/>
            <a:ext cx="2651760" cy="1662379"/>
          </a:xfrm>
          <a:prstGeom prst="rect">
            <a:avLst/>
          </a:prstGeom>
          <a:noFill/>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t="8226"/>
          <a:stretch/>
        </p:blipFill>
        <p:spPr>
          <a:xfrm>
            <a:off x="6571124" y="-19048"/>
            <a:ext cx="2598897" cy="1700329"/>
          </a:xfrm>
          <a:prstGeom prst="rect">
            <a:avLst/>
          </a:prstGeom>
        </p:spPr>
      </p:pic>
      <p:pic>
        <p:nvPicPr>
          <p:cNvPr id="6" name="Picture 5" descr="smoking is dangerous.jpg"/>
          <p:cNvPicPr>
            <a:picLocks noChangeAspect="1"/>
          </p:cNvPicPr>
          <p:nvPr/>
        </p:nvPicPr>
        <p:blipFill rotWithShape="1">
          <a:blip r:embed="rId5" cstate="screen">
            <a:extLst>
              <a:ext uri="{28A0092B-C50C-407E-A947-70E740481C1C}">
                <a14:useLocalDpi xmlns:a14="http://schemas.microsoft.com/office/drawing/2010/main"/>
              </a:ext>
            </a:extLst>
          </a:blip>
          <a:srcRect l="8458"/>
          <a:stretch/>
        </p:blipFill>
        <p:spPr>
          <a:xfrm>
            <a:off x="6571122" y="1762936"/>
            <a:ext cx="2572878" cy="1565360"/>
          </a:xfrm>
          <a:prstGeom prst="rect">
            <a:avLst/>
          </a:prstGeom>
        </p:spPr>
      </p:pic>
      <p:pic>
        <p:nvPicPr>
          <p:cNvPr id="8" name="Picture 7"/>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1448" t="10916" r="-1448" b="13820"/>
          <a:stretch/>
        </p:blipFill>
        <p:spPr bwMode="auto">
          <a:xfrm>
            <a:off x="6571132" y="3409950"/>
            <a:ext cx="2623429" cy="1752600"/>
          </a:xfrm>
          <a:prstGeom prst="rect">
            <a:avLst/>
          </a:prstGeom>
          <a:noFill/>
          <a:ln w="9525">
            <a:noFill/>
            <a:miter lim="800000"/>
            <a:headEnd/>
            <a:tailEnd/>
          </a:ln>
        </p:spPr>
      </p:pic>
      <p:pic>
        <p:nvPicPr>
          <p:cNvPr id="9" name="Picture 8"/>
          <p:cNvPicPr>
            <a:picLocks noChangeAspect="1"/>
          </p:cNvPicPr>
          <p:nvPr/>
        </p:nvPicPr>
        <p:blipFill>
          <a:blip r:embed="rId7"/>
          <a:stretch>
            <a:fillRect/>
          </a:stretch>
        </p:blipFill>
        <p:spPr>
          <a:xfrm>
            <a:off x="3392735" y="3385904"/>
            <a:ext cx="2365767" cy="1737360"/>
          </a:xfrm>
          <a:prstGeom prst="rect">
            <a:avLst/>
          </a:prstGeom>
        </p:spPr>
      </p:pic>
      <p:pic>
        <p:nvPicPr>
          <p:cNvPr id="10"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62002" y="3333752"/>
            <a:ext cx="1225557" cy="1787439"/>
          </a:xfrm>
          <a:prstGeom prst="rect">
            <a:avLst/>
          </a:prstGeom>
          <a:noFill/>
          <a:ln w="9525">
            <a:noFill/>
            <a:miter lim="800000"/>
            <a:headEnd/>
            <a:tailEnd/>
          </a:ln>
        </p:spPr>
      </p:pic>
      <p:pic>
        <p:nvPicPr>
          <p:cNvPr id="11" name="Picture 3" descr="D:\Gene\Docs\@Projects\Presentations - Upcoming\Gartner pics\iStock_000004311373Small.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r="2530" b="12626"/>
          <a:stretch/>
        </p:blipFill>
        <p:spPr bwMode="auto">
          <a:xfrm>
            <a:off x="-1" y="1707096"/>
            <a:ext cx="2651760" cy="1581936"/>
          </a:xfrm>
          <a:prstGeom prst="rect">
            <a:avLst/>
          </a:prstGeom>
          <a:noFill/>
        </p:spPr>
      </p:pic>
    </p:spTree>
    <p:extLst>
      <p:ext uri="{BB962C8B-B14F-4D97-AF65-F5344CB8AC3E}">
        <p14:creationId xmlns:p14="http://schemas.microsoft.com/office/powerpoint/2010/main" val="16414068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Gene\Docs\@Projects\Presentations - Upcoming\Gartner pics\iStock_000004311373Small.jpg"/>
          <p:cNvPicPr>
            <a:picLocks noChangeAspect="1" noChangeArrowheads="1"/>
          </p:cNvPicPr>
          <p:nvPr/>
        </p:nvPicPr>
        <p:blipFill>
          <a:blip r:embed="rId2" cstate="email"/>
          <a:srcRect/>
          <a:stretch>
            <a:fillRect/>
          </a:stretch>
        </p:blipFill>
        <p:spPr bwMode="auto">
          <a:xfrm>
            <a:off x="-30992" y="-125730"/>
            <a:ext cx="9205984" cy="6126480"/>
          </a:xfrm>
          <a:prstGeom prst="rect">
            <a:avLst/>
          </a:prstGeom>
          <a:noFill/>
        </p:spPr>
      </p:pic>
    </p:spTree>
    <p:extLst>
      <p:ext uri="{BB962C8B-B14F-4D97-AF65-F5344CB8AC3E}">
        <p14:creationId xmlns:p14="http://schemas.microsoft.com/office/powerpoint/2010/main" val="118860845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6700" y="0"/>
            <a:ext cx="3519237" cy="5143500"/>
          </a:xfrm>
          <a:prstGeom prst="rect">
            <a:avLst/>
          </a:prstGeom>
        </p:spPr>
      </p:pic>
    </p:spTree>
    <p:extLst>
      <p:ext uri="{BB962C8B-B14F-4D97-AF65-F5344CB8AC3E}">
        <p14:creationId xmlns:p14="http://schemas.microsoft.com/office/powerpoint/2010/main" val="101494887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6036" t="4951" b="10417"/>
          <a:stretch/>
        </p:blipFill>
        <p:spPr>
          <a:xfrm>
            <a:off x="0" y="190500"/>
            <a:ext cx="3990138" cy="4953000"/>
          </a:xfrm>
          <a:prstGeom prst="rect">
            <a:avLst/>
          </a:prstGeom>
        </p:spPr>
      </p:pic>
      <p:sp>
        <p:nvSpPr>
          <p:cNvPr id="4" name="Content Placeholder 2"/>
          <p:cNvSpPr txBox="1">
            <a:spLocks/>
          </p:cNvSpPr>
          <p:nvPr/>
        </p:nvSpPr>
        <p:spPr>
          <a:xfrm>
            <a:off x="3581411" y="480695"/>
            <a:ext cx="5486399" cy="4182116"/>
          </a:xfrm>
          <a:prstGeom prst="rect">
            <a:avLst/>
          </a:prstGeom>
        </p:spPr>
        <p:txBody>
          <a:bodyPr wrap="square" lIns="68573" tIns="34295" rIns="68573" bIns="34295" anchor="ctr">
            <a:spAutoFit/>
          </a:bodyPr>
          <a:lstStyle>
            <a:lvl1pPr marL="342900" indent="-342900" algn="l" rtl="0" eaLnBrk="1" fontAlgn="base" hangingPunct="1">
              <a:lnSpc>
                <a:spcPct val="90000"/>
              </a:lnSpc>
              <a:spcBef>
                <a:spcPts val="60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742950" indent="-285750" algn="l" rtl="0" eaLnBrk="1" fontAlgn="base" hangingPunct="1">
              <a:lnSpc>
                <a:spcPct val="90000"/>
              </a:lnSpc>
              <a:spcBef>
                <a:spcPts val="4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1143000" indent="-228600" algn="l" rtl="0" eaLnBrk="1" fontAlgn="base" hangingPunct="1">
              <a:lnSpc>
                <a:spcPct val="90000"/>
              </a:lnSpc>
              <a:spcBef>
                <a:spcPts val="300"/>
              </a:spcBef>
              <a:spcAft>
                <a:spcPct val="0"/>
              </a:spcAft>
              <a:buClr>
                <a:srgbClr val="FDBE57"/>
              </a:buClr>
              <a:buFont typeface="Wingdings" pitchFamily="2" charset="2"/>
              <a:buChar char="§"/>
              <a:defRPr sz="2000" kern="1200">
                <a:solidFill>
                  <a:schemeClr val="tx1"/>
                </a:solidFill>
                <a:latin typeface="Arial" pitchFamily="34" charset="0"/>
                <a:ea typeface="Verdana" pitchFamily="34" charset="0"/>
                <a:cs typeface="Arial"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Verdana" pitchFamily="34" charset="0"/>
                <a:cs typeface="Verdan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796">
              <a:spcBef>
                <a:spcPts val="1200"/>
              </a:spcBef>
              <a:spcAft>
                <a:spcPts val="600"/>
              </a:spcAft>
              <a:buNone/>
            </a:pPr>
            <a:r>
              <a:rPr lang="en-US" sz="2000" dirty="0">
                <a:solidFill>
                  <a:prstClr val="black"/>
                </a:solidFill>
              </a:rPr>
              <a:t>“This book will have a profound effect on IT, just as </a:t>
            </a:r>
            <a:r>
              <a:rPr lang="en-US" sz="2000" i="1" dirty="0">
                <a:solidFill>
                  <a:prstClr val="black"/>
                </a:solidFill>
              </a:rPr>
              <a:t>The Goal </a:t>
            </a:r>
            <a:r>
              <a:rPr lang="en-US" sz="2000" dirty="0">
                <a:solidFill>
                  <a:prstClr val="black"/>
                </a:solidFill>
              </a:rPr>
              <a:t>did for manufacturing.”</a:t>
            </a:r>
            <a:br>
              <a:rPr lang="en-US" sz="2000" dirty="0">
                <a:solidFill>
                  <a:prstClr val="black"/>
                </a:solidFill>
              </a:rPr>
            </a:br>
            <a:r>
              <a:rPr lang="en-US" sz="2000" dirty="0">
                <a:solidFill>
                  <a:prstClr val="black"/>
                </a:solidFill>
              </a:rPr>
              <a:t>–</a:t>
            </a:r>
            <a:r>
              <a:rPr lang="en-US" sz="2000" b="1" dirty="0" err="1">
                <a:solidFill>
                  <a:prstClr val="black"/>
                </a:solidFill>
              </a:rPr>
              <a:t>Jez</a:t>
            </a:r>
            <a:r>
              <a:rPr lang="en-US" sz="2000" b="1" dirty="0">
                <a:solidFill>
                  <a:prstClr val="black"/>
                </a:solidFill>
              </a:rPr>
              <a:t> Humble, </a:t>
            </a:r>
            <a:br>
              <a:rPr lang="en-US" sz="2000" b="1" dirty="0">
                <a:solidFill>
                  <a:prstClr val="black"/>
                </a:solidFill>
              </a:rPr>
            </a:br>
            <a:r>
              <a:rPr lang="en-US" sz="2000" b="1" dirty="0">
                <a:solidFill>
                  <a:prstClr val="black"/>
                </a:solidFill>
              </a:rPr>
              <a:t>  co-author </a:t>
            </a:r>
            <a:r>
              <a:rPr lang="en-US" sz="2000" b="1" i="1" dirty="0">
                <a:solidFill>
                  <a:prstClr val="black"/>
                </a:solidFill>
              </a:rPr>
              <a:t>Continuous Delivery</a:t>
            </a:r>
            <a:endParaRPr lang="en-US" sz="2000" b="1" dirty="0">
              <a:solidFill>
                <a:prstClr val="black"/>
              </a:solidFill>
            </a:endParaRPr>
          </a:p>
          <a:p>
            <a:pPr marL="0" indent="0" defTabSz="685796">
              <a:spcBef>
                <a:spcPts val="1200"/>
              </a:spcBef>
              <a:spcAft>
                <a:spcPts val="600"/>
              </a:spcAft>
              <a:buNone/>
            </a:pPr>
            <a:r>
              <a:rPr lang="en-US" sz="2000" dirty="0">
                <a:solidFill>
                  <a:prstClr val="black"/>
                </a:solidFill>
              </a:rPr>
              <a:t>“This is the IT swamp draining manual for anyone who is neck deep in alligators.” </a:t>
            </a:r>
            <a:br>
              <a:rPr lang="en-US" sz="2000" dirty="0">
                <a:solidFill>
                  <a:prstClr val="black"/>
                </a:solidFill>
              </a:rPr>
            </a:br>
            <a:r>
              <a:rPr lang="en-US" sz="2000" dirty="0">
                <a:solidFill>
                  <a:prstClr val="black"/>
                </a:solidFill>
              </a:rPr>
              <a:t>–</a:t>
            </a:r>
            <a:r>
              <a:rPr lang="en-US" sz="2000" b="1" dirty="0">
                <a:solidFill>
                  <a:prstClr val="black"/>
                </a:solidFill>
              </a:rPr>
              <a:t>Adrian </a:t>
            </a:r>
            <a:r>
              <a:rPr lang="en-US" sz="2000" b="1" dirty="0" err="1">
                <a:solidFill>
                  <a:prstClr val="black"/>
                </a:solidFill>
              </a:rPr>
              <a:t>Cockroft</a:t>
            </a:r>
            <a:r>
              <a:rPr lang="en-US" sz="2000" b="1" dirty="0">
                <a:solidFill>
                  <a:prstClr val="black"/>
                </a:solidFill>
              </a:rPr>
              <a:t>, </a:t>
            </a:r>
            <a:br>
              <a:rPr lang="en-US" sz="2000" b="1" dirty="0">
                <a:solidFill>
                  <a:prstClr val="black"/>
                </a:solidFill>
              </a:rPr>
            </a:br>
            <a:r>
              <a:rPr lang="en-US" sz="2000" b="1" dirty="0">
                <a:solidFill>
                  <a:prstClr val="black"/>
                </a:solidFill>
              </a:rPr>
              <a:t>  Cloud Architect at Netflix</a:t>
            </a:r>
          </a:p>
          <a:p>
            <a:pPr marL="0" indent="0" defTabSz="685796">
              <a:spcBef>
                <a:spcPts val="1200"/>
              </a:spcBef>
              <a:spcAft>
                <a:spcPts val="600"/>
              </a:spcAft>
              <a:buNone/>
            </a:pPr>
            <a:r>
              <a:rPr lang="en-US" sz="2000" b="1" dirty="0">
                <a:solidFill>
                  <a:prstClr val="black"/>
                </a:solidFill>
              </a:rPr>
              <a:t>“</a:t>
            </a:r>
            <a:r>
              <a:rPr lang="en-US" sz="2000" dirty="0">
                <a:solidFill>
                  <a:prstClr val="black"/>
                </a:solidFill>
              </a:rPr>
              <a:t>This is </a:t>
            </a:r>
            <a:r>
              <a:rPr lang="en-US" sz="2000" i="1" dirty="0">
                <a:solidFill>
                  <a:prstClr val="black"/>
                </a:solidFill>
              </a:rPr>
              <a:t>The Goal </a:t>
            </a:r>
            <a:r>
              <a:rPr lang="en-US" sz="2000" dirty="0">
                <a:solidFill>
                  <a:prstClr val="black"/>
                </a:solidFill>
              </a:rPr>
              <a:t>for our decade, </a:t>
            </a:r>
            <a:br>
              <a:rPr lang="en-US" sz="2000" dirty="0">
                <a:solidFill>
                  <a:prstClr val="black"/>
                </a:solidFill>
              </a:rPr>
            </a:br>
            <a:r>
              <a:rPr lang="en-US" sz="2000" dirty="0">
                <a:solidFill>
                  <a:prstClr val="black"/>
                </a:solidFill>
              </a:rPr>
              <a:t>and is for any IT professional who wants </a:t>
            </a:r>
            <a:br>
              <a:rPr lang="en-US" sz="2000" dirty="0">
                <a:solidFill>
                  <a:prstClr val="black"/>
                </a:solidFill>
              </a:rPr>
            </a:br>
            <a:r>
              <a:rPr lang="en-US" sz="2000" dirty="0">
                <a:solidFill>
                  <a:prstClr val="black"/>
                </a:solidFill>
              </a:rPr>
              <a:t>their life back.”  </a:t>
            </a:r>
            <a:br>
              <a:rPr lang="en-US" sz="2000" dirty="0">
                <a:solidFill>
                  <a:prstClr val="black"/>
                </a:solidFill>
              </a:rPr>
            </a:br>
            <a:r>
              <a:rPr lang="en-US" sz="2000" b="1" dirty="0">
                <a:solidFill>
                  <a:prstClr val="black"/>
                </a:solidFill>
              </a:rPr>
              <a:t>–Charles Betz, IT architect, author </a:t>
            </a:r>
            <a:br>
              <a:rPr lang="en-US" sz="2000" b="1" dirty="0">
                <a:solidFill>
                  <a:prstClr val="black"/>
                </a:solidFill>
              </a:rPr>
            </a:br>
            <a:r>
              <a:rPr lang="en-US" sz="2000" b="1" dirty="0">
                <a:solidFill>
                  <a:prstClr val="black"/>
                </a:solidFill>
              </a:rPr>
              <a:t>  “</a:t>
            </a:r>
            <a:r>
              <a:rPr lang="en-US" sz="2000" b="1" i="1" dirty="0">
                <a:solidFill>
                  <a:prstClr val="black"/>
                </a:solidFill>
              </a:rPr>
              <a:t>Architecture and Patterns for IT</a:t>
            </a:r>
            <a:r>
              <a:rPr lang="en-US" sz="2000" b="1" dirty="0">
                <a:solidFill>
                  <a:prstClr val="black"/>
                </a:solidFill>
              </a:rPr>
              <a:t>”</a:t>
            </a:r>
          </a:p>
        </p:txBody>
      </p:sp>
    </p:spTree>
    <p:extLst>
      <p:ext uri="{BB962C8B-B14F-4D97-AF65-F5344CB8AC3E}">
        <p14:creationId xmlns:p14="http://schemas.microsoft.com/office/powerpoint/2010/main" val="78310039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704850"/>
          </a:xfrm>
        </p:spPr>
        <p:txBody>
          <a:bodyPr/>
          <a:lstStyle/>
          <a:p>
            <a:pPr algn="ctr"/>
            <a:r>
              <a:rPr lang="en-US" dirty="0"/>
              <a:t>DevOps Enterprise </a:t>
            </a:r>
            <a:r>
              <a:rPr lang="en-US" dirty="0" smtClean="0"/>
              <a:t>Summit </a:t>
            </a:r>
            <a:r>
              <a:rPr lang="en-US" dirty="0" smtClean="0"/>
              <a:t>2016</a:t>
            </a:r>
            <a:endParaRPr lang="en-US" dirty="0"/>
          </a:p>
        </p:txBody>
      </p:sp>
      <p:pic>
        <p:nvPicPr>
          <p:cNvPr id="7" name="Content Placeholder 6" descr="LON-logo-400x400.png"/>
          <p:cNvPicPr>
            <a:picLocks noGrp="1" noChangeAspect="1"/>
          </p:cNvPicPr>
          <p:nvPr>
            <p:ph sz="quarter" idx="10"/>
          </p:nvPr>
        </p:nvPicPr>
        <p:blipFill>
          <a:blip r:embed="rId3">
            <a:extLst>
              <a:ext uri="{28A0092B-C50C-407E-A947-70E740481C1C}">
                <a14:useLocalDpi xmlns:a14="http://schemas.microsoft.com/office/drawing/2010/main" val="0"/>
              </a:ext>
            </a:extLst>
          </a:blip>
          <a:srcRect t="5884" b="5884"/>
          <a:stretch>
            <a:fillRect/>
          </a:stretch>
        </p:blipFill>
        <p:spPr>
          <a:xfrm>
            <a:off x="533400" y="1002940"/>
            <a:ext cx="3352800" cy="2958270"/>
          </a:xfrm>
        </p:spPr>
      </p:pic>
      <p:sp>
        <p:nvSpPr>
          <p:cNvPr id="9" name="TextBox 8"/>
          <p:cNvSpPr txBox="1"/>
          <p:nvPr/>
        </p:nvSpPr>
        <p:spPr>
          <a:xfrm>
            <a:off x="4419600" y="971550"/>
            <a:ext cx="4648200" cy="1200329"/>
          </a:xfrm>
          <a:prstGeom prst="rect">
            <a:avLst/>
          </a:prstGeom>
          <a:noFill/>
        </p:spPr>
        <p:txBody>
          <a:bodyPr wrap="square" rtlCol="0">
            <a:spAutoFit/>
          </a:bodyPr>
          <a:lstStyle/>
          <a:p>
            <a:r>
              <a:rPr lang="en-US" dirty="0" smtClean="0"/>
              <a:t>Join </a:t>
            </a:r>
            <a:r>
              <a:rPr lang="en-US" dirty="0" smtClean="0"/>
              <a:t>fellow technology leaders </a:t>
            </a:r>
            <a:r>
              <a:rPr lang="en-US" dirty="0"/>
              <a:t>of large, complex organizations implementing DevOps principles and </a:t>
            </a:r>
            <a:r>
              <a:rPr lang="en-US" dirty="0" smtClean="0"/>
              <a:t>practices for 2 days of </a:t>
            </a:r>
            <a:r>
              <a:rPr lang="en-US" dirty="0"/>
              <a:t>keynotes, panels, </a:t>
            </a:r>
            <a:r>
              <a:rPr lang="en-US" dirty="0" smtClean="0"/>
              <a:t>and breakout sessions</a:t>
            </a:r>
            <a:r>
              <a:rPr lang="en-US" dirty="0"/>
              <a:t> </a:t>
            </a:r>
            <a:r>
              <a:rPr lang="en-US" dirty="0" smtClean="0"/>
              <a:t>across </a:t>
            </a:r>
            <a:r>
              <a:rPr lang="en-US" dirty="0"/>
              <a:t>all </a:t>
            </a:r>
            <a:r>
              <a:rPr lang="en-US" dirty="0" smtClean="0"/>
              <a:t>industries.</a:t>
            </a:r>
            <a:endParaRPr lang="en-US" dirty="0"/>
          </a:p>
        </p:txBody>
      </p:sp>
      <p:sp>
        <p:nvSpPr>
          <p:cNvPr id="13" name="TextBox 12"/>
          <p:cNvSpPr txBox="1"/>
          <p:nvPr/>
        </p:nvSpPr>
        <p:spPr>
          <a:xfrm>
            <a:off x="4419600" y="3201948"/>
            <a:ext cx="4189067" cy="646331"/>
          </a:xfrm>
          <a:prstGeom prst="rect">
            <a:avLst/>
          </a:prstGeom>
          <a:noFill/>
        </p:spPr>
        <p:txBody>
          <a:bodyPr wrap="none" rtlCol="0">
            <a:spAutoFit/>
          </a:bodyPr>
          <a:lstStyle/>
          <a:p>
            <a:r>
              <a:rPr lang="en-US" dirty="0" smtClean="0"/>
              <a:t>For more info and to purchase tickets visit: </a:t>
            </a:r>
          </a:p>
          <a:p>
            <a:r>
              <a:rPr lang="en-US" b="1" dirty="0" err="1" smtClean="0"/>
              <a:t>events.itrevolution.com</a:t>
            </a:r>
            <a:r>
              <a:rPr lang="en-US" b="1" dirty="0" smtClean="0"/>
              <a:t>/</a:t>
            </a:r>
            <a:r>
              <a:rPr lang="en-US" b="1" dirty="0" err="1" smtClean="0"/>
              <a:t>eu</a:t>
            </a:r>
            <a:endParaRPr lang="en-US" b="1" dirty="0"/>
          </a:p>
        </p:txBody>
      </p:sp>
      <p:sp>
        <p:nvSpPr>
          <p:cNvPr id="16" name="Rectangle 15"/>
          <p:cNvSpPr/>
          <p:nvPr/>
        </p:nvSpPr>
        <p:spPr>
          <a:xfrm>
            <a:off x="4419600" y="2171879"/>
            <a:ext cx="4572000" cy="646331"/>
          </a:xfrm>
          <a:prstGeom prst="rect">
            <a:avLst/>
          </a:prstGeom>
        </p:spPr>
        <p:txBody>
          <a:bodyPr>
            <a:spAutoFit/>
          </a:bodyPr>
          <a:lstStyle/>
          <a:p>
            <a:r>
              <a:rPr lang="en-US" b="1" dirty="0"/>
              <a:t>EARLY BIRD </a:t>
            </a:r>
            <a:r>
              <a:rPr lang="en-US" b="1" dirty="0" smtClean="0"/>
              <a:t>TICKETS: £</a:t>
            </a:r>
            <a:r>
              <a:rPr lang="en-US" b="1" dirty="0"/>
              <a:t>600 +VAT </a:t>
            </a:r>
            <a:r>
              <a:rPr lang="en-US" b="1" dirty="0" smtClean="0"/>
              <a:t/>
            </a:r>
            <a:br>
              <a:rPr lang="en-US" b="1" dirty="0" smtClean="0"/>
            </a:br>
            <a:r>
              <a:rPr lang="en-US" b="1" dirty="0" smtClean="0"/>
              <a:t>(</a:t>
            </a:r>
            <a:r>
              <a:rPr lang="en-US" b="1" dirty="0"/>
              <a:t>ENDS 2 MAY)</a:t>
            </a:r>
          </a:p>
        </p:txBody>
      </p:sp>
      <p:sp>
        <p:nvSpPr>
          <p:cNvPr id="20" name="TextBox 19"/>
          <p:cNvSpPr txBox="1"/>
          <p:nvPr/>
        </p:nvSpPr>
        <p:spPr>
          <a:xfrm>
            <a:off x="4419600" y="2857679"/>
            <a:ext cx="4177233" cy="369332"/>
          </a:xfrm>
          <a:prstGeom prst="rect">
            <a:avLst/>
          </a:prstGeom>
          <a:noFill/>
        </p:spPr>
        <p:txBody>
          <a:bodyPr wrap="none" rtlCol="0">
            <a:spAutoFit/>
          </a:bodyPr>
          <a:lstStyle/>
          <a:p>
            <a:r>
              <a:rPr lang="en-US" dirty="0" smtClean="0"/>
              <a:t>Use code </a:t>
            </a:r>
            <a:r>
              <a:rPr lang="en-US" b="1" dirty="0" err="1" smtClean="0"/>
              <a:t>devopsdays</a:t>
            </a:r>
            <a:r>
              <a:rPr lang="en-US" dirty="0" smtClean="0"/>
              <a:t> for an extra 20% off!</a:t>
            </a:r>
            <a:endParaRPr lang="en-US" dirty="0"/>
          </a:p>
        </p:txBody>
      </p:sp>
      <p:sp>
        <p:nvSpPr>
          <p:cNvPr id="11" name="Text Box 8"/>
          <p:cNvSpPr txBox="1">
            <a:spLocks noChangeArrowheads="1"/>
          </p:cNvSpPr>
          <p:nvPr/>
        </p:nvSpPr>
        <p:spPr bwMode="auto">
          <a:xfrm>
            <a:off x="457200" y="4167743"/>
            <a:ext cx="8229600" cy="10064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73" tIns="34295" rIns="68573" bIns="34295" anchor="ctr"/>
          <a:lstStyle>
            <a:lvl1pPr defTabSz="684213">
              <a:defRPr>
                <a:solidFill>
                  <a:schemeClr val="tx1"/>
                </a:solidFill>
                <a:latin typeface="Arial" charset="0"/>
                <a:ea typeface="Arial" charset="0"/>
                <a:cs typeface="Arial" charset="0"/>
              </a:defRPr>
            </a:lvl1pPr>
            <a:lvl2pPr marL="742950" indent="-285750" defTabSz="684213">
              <a:defRPr>
                <a:solidFill>
                  <a:schemeClr val="tx1"/>
                </a:solidFill>
                <a:latin typeface="Arial" charset="0"/>
                <a:ea typeface="Arial" charset="0"/>
                <a:cs typeface="Arial" charset="0"/>
              </a:defRPr>
            </a:lvl2pPr>
            <a:lvl3pPr marL="1143000" indent="-228600" defTabSz="684213">
              <a:defRPr>
                <a:solidFill>
                  <a:schemeClr val="tx1"/>
                </a:solidFill>
                <a:latin typeface="Arial" charset="0"/>
                <a:ea typeface="Arial" charset="0"/>
                <a:cs typeface="Arial" charset="0"/>
              </a:defRPr>
            </a:lvl3pPr>
            <a:lvl4pPr marL="1600200" indent="-228600" defTabSz="684213">
              <a:defRPr>
                <a:solidFill>
                  <a:schemeClr val="tx1"/>
                </a:solidFill>
                <a:latin typeface="Arial" charset="0"/>
                <a:ea typeface="Arial" charset="0"/>
                <a:cs typeface="Arial" charset="0"/>
              </a:defRPr>
            </a:lvl4pPr>
            <a:lvl5pPr marL="2057400" indent="-228600" defTabSz="684213">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2000" i="1" dirty="0" smtClean="0">
                <a:solidFill>
                  <a:srgbClr val="FFFFFF"/>
                </a:solidFill>
                <a:ea typeface="ＭＳ Ｐゴシック" charset="-128"/>
              </a:rPr>
              <a:t>Speakers announced from Pearson, Disney, </a:t>
            </a:r>
            <a:r>
              <a:rPr lang="en-US" altLang="en-US" sz="2000" i="1" dirty="0" err="1" smtClean="0">
                <a:solidFill>
                  <a:srgbClr val="FFFFFF"/>
                </a:solidFill>
                <a:ea typeface="ＭＳ Ｐゴシック" charset="-128"/>
              </a:rPr>
              <a:t>Lebara</a:t>
            </a:r>
            <a:r>
              <a:rPr lang="en-US" altLang="en-US" sz="2000" i="1" dirty="0" smtClean="0">
                <a:solidFill>
                  <a:srgbClr val="FFFFFF"/>
                </a:solidFill>
                <a:ea typeface="ＭＳ Ｐゴシック" charset="-128"/>
              </a:rPr>
              <a:t>, LV=, News UK, UK Ordnance Survey, Thomas Cook Group, </a:t>
            </a:r>
            <a:r>
              <a:rPr lang="en-US" altLang="en-US" sz="2000" i="1" dirty="0" err="1" smtClean="0">
                <a:solidFill>
                  <a:srgbClr val="FFFFFF"/>
                </a:solidFill>
                <a:ea typeface="ＭＳ Ｐゴシック" charset="-128"/>
              </a:rPr>
              <a:t>TicketMaster</a:t>
            </a:r>
            <a:r>
              <a:rPr lang="is-IS" altLang="en-US" sz="2000" i="1" dirty="0" smtClean="0">
                <a:solidFill>
                  <a:srgbClr val="FFFFFF"/>
                </a:solidFill>
                <a:ea typeface="ＭＳ Ｐゴシック" charset="-128"/>
              </a:rPr>
              <a:t>…</a:t>
            </a:r>
            <a:endParaRPr lang="en-US" altLang="en-US" sz="2000" i="1" dirty="0">
              <a:solidFill>
                <a:srgbClr val="FFFFFF"/>
              </a:solidFill>
              <a:ea typeface="ＭＳ Ｐゴシック" charset="-128"/>
            </a:endParaRPr>
          </a:p>
        </p:txBody>
      </p:sp>
    </p:spTree>
    <p:extLst>
      <p:ext uri="{BB962C8B-B14F-4D97-AF65-F5344CB8AC3E}">
        <p14:creationId xmlns:p14="http://schemas.microsoft.com/office/powerpoint/2010/main" val="2467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
            <a:ext cx="8229600" cy="704850"/>
          </a:xfrm>
        </p:spPr>
        <p:txBody>
          <a:bodyPr>
            <a:noAutofit/>
          </a:bodyPr>
          <a:lstStyle/>
          <a:p>
            <a:r>
              <a:rPr lang="en-US" dirty="0" smtClean="0">
                <a:solidFill>
                  <a:srgbClr val="000000"/>
                </a:solidFill>
              </a:rPr>
              <a:t>Interesting In Learning More?</a:t>
            </a:r>
            <a:endParaRPr lang="en-US" dirty="0">
              <a:solidFill>
                <a:srgbClr val="000000"/>
              </a:solidFill>
            </a:endParaRPr>
          </a:p>
        </p:txBody>
      </p:sp>
      <p:sp>
        <p:nvSpPr>
          <p:cNvPr id="3" name="Content Placeholder 2"/>
          <p:cNvSpPr>
            <a:spLocks noGrp="1"/>
          </p:cNvSpPr>
          <p:nvPr>
            <p:ph sz="quarter" idx="10"/>
          </p:nvPr>
        </p:nvSpPr>
        <p:spPr>
          <a:xfrm>
            <a:off x="301626" y="1071198"/>
            <a:ext cx="6022975" cy="3603673"/>
          </a:xfrm>
        </p:spPr>
        <p:txBody>
          <a:bodyPr>
            <a:normAutofit fontScale="85000" lnSpcReduction="20000"/>
          </a:bodyPr>
          <a:lstStyle/>
          <a:p>
            <a:pPr>
              <a:tabLst>
                <a:tab pos="344480" algn="l"/>
              </a:tabLst>
            </a:pPr>
            <a:endParaRPr lang="en-US" sz="800" dirty="0">
              <a:solidFill>
                <a:srgbClr val="000000"/>
              </a:solidFill>
            </a:endParaRPr>
          </a:p>
          <a:p>
            <a:pPr marL="0" indent="0">
              <a:buNone/>
              <a:tabLst>
                <a:tab pos="344480" algn="l"/>
              </a:tabLst>
            </a:pPr>
            <a:r>
              <a:rPr lang="en-US" sz="2000" dirty="0">
                <a:solidFill>
                  <a:srgbClr val="000000"/>
                </a:solidFill>
              </a:rPr>
              <a:t>To receive the following:</a:t>
            </a:r>
            <a:br>
              <a:rPr lang="en-US" sz="2000" dirty="0">
                <a:solidFill>
                  <a:srgbClr val="000000"/>
                </a:solidFill>
              </a:rPr>
            </a:br>
            <a:endParaRPr lang="en-US" sz="2000" dirty="0">
              <a:solidFill>
                <a:srgbClr val="000000"/>
              </a:solidFill>
            </a:endParaRPr>
          </a:p>
          <a:p>
            <a:pPr>
              <a:tabLst>
                <a:tab pos="344480" algn="l"/>
              </a:tabLst>
            </a:pPr>
            <a:r>
              <a:rPr lang="en-US" sz="2000" dirty="0">
                <a:solidFill>
                  <a:srgbClr val="000000"/>
                </a:solidFill>
              </a:rPr>
              <a:t>A copy of this </a:t>
            </a:r>
            <a:r>
              <a:rPr lang="en-US" sz="2000" dirty="0" smtClean="0">
                <a:solidFill>
                  <a:srgbClr val="000000"/>
                </a:solidFill>
              </a:rPr>
              <a:t>presentation</a:t>
            </a:r>
          </a:p>
          <a:p>
            <a:pPr>
              <a:tabLst>
                <a:tab pos="344480" algn="l"/>
              </a:tabLst>
            </a:pPr>
            <a:r>
              <a:rPr lang="en-US" sz="2000" dirty="0">
                <a:solidFill>
                  <a:srgbClr val="000000"/>
                </a:solidFill>
              </a:rPr>
              <a:t>20% discount to DevOps </a:t>
            </a:r>
            <a:r>
              <a:rPr lang="en-US" sz="2000" dirty="0" smtClean="0">
                <a:solidFill>
                  <a:srgbClr val="000000"/>
                </a:solidFill>
              </a:rPr>
              <a:t>Enterprise Summit London</a:t>
            </a:r>
            <a:endParaRPr lang="en-US" sz="2000" dirty="0">
              <a:solidFill>
                <a:srgbClr val="000000"/>
              </a:solidFill>
            </a:endParaRPr>
          </a:p>
          <a:p>
            <a:pPr>
              <a:tabLst>
                <a:tab pos="344480" algn="l"/>
              </a:tabLst>
            </a:pPr>
            <a:r>
              <a:rPr lang="en-US" sz="2000" dirty="0" smtClean="0">
                <a:solidFill>
                  <a:srgbClr val="000000"/>
                </a:solidFill>
              </a:rPr>
              <a:t>All videos/slides </a:t>
            </a:r>
            <a:r>
              <a:rPr lang="en-US" sz="2000" dirty="0">
                <a:solidFill>
                  <a:srgbClr val="000000"/>
                </a:solidFill>
              </a:rPr>
              <a:t>from DevOps Enterprise 2014 &amp; 2015</a:t>
            </a:r>
          </a:p>
          <a:p>
            <a:pPr>
              <a:tabLst>
                <a:tab pos="344480" algn="l"/>
              </a:tabLst>
            </a:pPr>
            <a:r>
              <a:rPr lang="en-US" sz="2000" dirty="0" smtClean="0">
                <a:solidFill>
                  <a:srgbClr val="000000"/>
                </a:solidFill>
              </a:rPr>
              <a:t>The 140-page </a:t>
            </a:r>
            <a:r>
              <a:rPr lang="en-US" sz="2000" dirty="0">
                <a:solidFill>
                  <a:srgbClr val="000000"/>
                </a:solidFill>
              </a:rPr>
              <a:t>excerpt of </a:t>
            </a:r>
            <a:r>
              <a:rPr lang="en-US" sz="2000" i="1" dirty="0">
                <a:solidFill>
                  <a:srgbClr val="000000"/>
                </a:solidFill>
              </a:rPr>
              <a:t>The Phoenix Project</a:t>
            </a:r>
          </a:p>
          <a:p>
            <a:pPr>
              <a:tabLst>
                <a:tab pos="344480" algn="l"/>
              </a:tabLst>
            </a:pPr>
            <a:r>
              <a:rPr lang="en-US" sz="2000" dirty="0" smtClean="0">
                <a:solidFill>
                  <a:srgbClr val="000000"/>
                </a:solidFill>
              </a:rPr>
              <a:t>One-hour </a:t>
            </a:r>
            <a:r>
              <a:rPr lang="en-US" sz="2000" dirty="0">
                <a:solidFill>
                  <a:srgbClr val="000000"/>
                </a:solidFill>
              </a:rPr>
              <a:t>excerpt of </a:t>
            </a:r>
            <a:r>
              <a:rPr lang="en-US" sz="2000" i="1" dirty="0">
                <a:solidFill>
                  <a:srgbClr val="000000"/>
                </a:solidFill>
              </a:rPr>
              <a:t>The Phoenix Project </a:t>
            </a:r>
            <a:r>
              <a:rPr lang="en-US" sz="2000" dirty="0">
                <a:solidFill>
                  <a:srgbClr val="000000"/>
                </a:solidFill>
              </a:rPr>
              <a:t>audiobook</a:t>
            </a:r>
          </a:p>
          <a:p>
            <a:pPr>
              <a:tabLst>
                <a:tab pos="344480" algn="l"/>
              </a:tabLst>
            </a:pPr>
            <a:r>
              <a:rPr lang="en-US" sz="2000" dirty="0" smtClean="0">
                <a:solidFill>
                  <a:srgbClr val="000000"/>
                </a:solidFill>
              </a:rPr>
              <a:t>Link </a:t>
            </a:r>
            <a:r>
              <a:rPr lang="en-US" sz="2000" dirty="0">
                <a:solidFill>
                  <a:srgbClr val="000000"/>
                </a:solidFill>
              </a:rPr>
              <a:t>to the </a:t>
            </a:r>
            <a:r>
              <a:rPr lang="en-US" sz="2000" dirty="0" err="1">
                <a:solidFill>
                  <a:srgbClr val="000000"/>
                </a:solidFill>
              </a:rPr>
              <a:t>DevOps</a:t>
            </a:r>
            <a:r>
              <a:rPr lang="en-US" sz="2000" dirty="0">
                <a:solidFill>
                  <a:srgbClr val="000000"/>
                </a:solidFill>
              </a:rPr>
              <a:t> Audit Defense </a:t>
            </a:r>
            <a:r>
              <a:rPr lang="en-US" sz="2000" dirty="0" smtClean="0">
                <a:solidFill>
                  <a:srgbClr val="000000"/>
                </a:solidFill>
              </a:rPr>
              <a:t>Toolkit</a:t>
            </a:r>
          </a:p>
          <a:p>
            <a:pPr>
              <a:tabLst>
                <a:tab pos="344480" algn="l"/>
              </a:tabLst>
            </a:pPr>
            <a:r>
              <a:rPr lang="en-US" sz="2000" dirty="0" smtClean="0">
                <a:solidFill>
                  <a:srgbClr val="000000"/>
                </a:solidFill>
              </a:rPr>
              <a:t>See </a:t>
            </a:r>
            <a:r>
              <a:rPr lang="en-US" sz="2000" dirty="0">
                <a:solidFill>
                  <a:srgbClr val="000000"/>
                </a:solidFill>
              </a:rPr>
              <a:t>early drafts of our upcoming </a:t>
            </a:r>
            <a:r>
              <a:rPr lang="en-US" sz="2000" i="1" dirty="0" err="1">
                <a:solidFill>
                  <a:srgbClr val="000000"/>
                </a:solidFill>
              </a:rPr>
              <a:t>DevOps</a:t>
            </a:r>
            <a:r>
              <a:rPr lang="en-US" sz="2000" i="1" dirty="0">
                <a:solidFill>
                  <a:srgbClr val="000000"/>
                </a:solidFill>
              </a:rPr>
              <a:t> </a:t>
            </a:r>
            <a:r>
              <a:rPr lang="en-US" sz="2000" i="1" dirty="0" smtClean="0">
                <a:solidFill>
                  <a:srgbClr val="000000"/>
                </a:solidFill>
              </a:rPr>
              <a:t>Handbook</a:t>
            </a:r>
          </a:p>
          <a:p>
            <a:pPr marL="0" indent="0" defTabSz="911202">
              <a:buNone/>
              <a:tabLst>
                <a:tab pos="344480" algn="l"/>
              </a:tabLst>
            </a:pPr>
            <a:r>
              <a:rPr lang="en-US" sz="2000" dirty="0" smtClean="0">
                <a:solidFill>
                  <a:srgbClr val="000000"/>
                </a:solidFill>
              </a:rPr>
              <a:t/>
            </a:r>
            <a:br>
              <a:rPr lang="en-US" sz="2000" dirty="0" smtClean="0">
                <a:solidFill>
                  <a:srgbClr val="000000"/>
                </a:solidFill>
              </a:rPr>
            </a:br>
            <a:r>
              <a:rPr lang="en-US" sz="2000" dirty="0" smtClean="0">
                <a:solidFill>
                  <a:srgbClr val="000000"/>
                </a:solidFill>
              </a:rPr>
              <a:t>Just pick up your phone and send an email:</a:t>
            </a:r>
            <a:br>
              <a:rPr lang="en-US" sz="2000" dirty="0" smtClean="0">
                <a:solidFill>
                  <a:srgbClr val="000000"/>
                </a:solidFill>
              </a:rPr>
            </a:br>
            <a:endParaRPr lang="en-US" sz="2000" dirty="0" smtClean="0">
              <a:solidFill>
                <a:srgbClr val="000000"/>
              </a:solidFill>
            </a:endParaRPr>
          </a:p>
          <a:p>
            <a:pPr marL="0" indent="0" defTabSz="911202">
              <a:buNone/>
              <a:tabLst>
                <a:tab pos="344480" algn="l"/>
              </a:tabLst>
            </a:pPr>
            <a:r>
              <a:rPr lang="en-US" sz="2000" dirty="0">
                <a:solidFill>
                  <a:srgbClr val="000000"/>
                </a:solidFill>
              </a:rPr>
              <a:t>	To: 		</a:t>
            </a:r>
            <a:r>
              <a:rPr lang="en-US" sz="2000" b="1" dirty="0" err="1">
                <a:solidFill>
                  <a:srgbClr val="FF0000"/>
                </a:solidFill>
              </a:rPr>
              <a:t>realgenekim@SendYourSlides.com</a:t>
            </a:r>
            <a:endParaRPr lang="en-US" sz="2000" b="1" dirty="0">
              <a:solidFill>
                <a:srgbClr val="FF0000"/>
              </a:solidFill>
            </a:endParaRPr>
          </a:p>
          <a:p>
            <a:pPr marL="0" indent="0" defTabSz="911202">
              <a:buNone/>
              <a:tabLst>
                <a:tab pos="344480" algn="l"/>
              </a:tabLst>
            </a:pPr>
            <a:r>
              <a:rPr lang="en-US" sz="2000" b="1" dirty="0">
                <a:solidFill>
                  <a:srgbClr val="000000"/>
                </a:solidFill>
              </a:rPr>
              <a:t>	</a:t>
            </a:r>
            <a:r>
              <a:rPr lang="en-US" sz="2000" dirty="0">
                <a:solidFill>
                  <a:srgbClr val="000000"/>
                </a:solidFill>
              </a:rPr>
              <a:t>Subject: 	</a:t>
            </a:r>
            <a:r>
              <a:rPr lang="en-US" sz="2000" b="1" dirty="0" err="1" smtClean="0">
                <a:solidFill>
                  <a:srgbClr val="FF0000"/>
                </a:solidFill>
              </a:rPr>
              <a:t>ukdevops</a:t>
            </a:r>
            <a:endParaRPr lang="en-US" sz="2000" b="1" dirty="0">
              <a:solidFill>
                <a:srgbClr val="FF0000"/>
              </a:solidFill>
            </a:endParaRPr>
          </a:p>
          <a:p>
            <a:pPr marL="0" indent="0" defTabSz="911202">
              <a:buNone/>
              <a:tabLst>
                <a:tab pos="344480" algn="l"/>
              </a:tabLst>
            </a:pPr>
            <a:endParaRPr lang="en-US" sz="2000" b="1" dirty="0">
              <a:solidFill>
                <a:srgbClr val="000000"/>
              </a:solidFill>
            </a:endParaRPr>
          </a:p>
        </p:txBody>
      </p:sp>
      <p:grpSp>
        <p:nvGrpSpPr>
          <p:cNvPr id="10" name="Group 9"/>
          <p:cNvGrpSpPr/>
          <p:nvPr/>
        </p:nvGrpSpPr>
        <p:grpSpPr>
          <a:xfrm>
            <a:off x="6338202" y="1123951"/>
            <a:ext cx="2805798" cy="3047999"/>
            <a:chOff x="6338202" y="1123950"/>
            <a:chExt cx="2805798" cy="3047999"/>
          </a:xfrm>
        </p:grpSpPr>
        <p:grpSp>
          <p:nvGrpSpPr>
            <p:cNvPr id="9" name="Group 8"/>
            <p:cNvGrpSpPr/>
            <p:nvPr/>
          </p:nvGrpSpPr>
          <p:grpSpPr>
            <a:xfrm>
              <a:off x="6338202" y="1123950"/>
              <a:ext cx="2805798" cy="3047999"/>
              <a:chOff x="6338202" y="1123950"/>
              <a:chExt cx="2805798" cy="3047999"/>
            </a:xfrm>
          </p:grpSpPr>
          <p:pic>
            <p:nvPicPr>
              <p:cNvPr id="4" name="Picture 3"/>
              <p:cNvPicPr>
                <a:picLocks noChangeAspect="1"/>
              </p:cNvPicPr>
              <p:nvPr/>
            </p:nvPicPr>
            <p:blipFill>
              <a:blip r:embed="rId3"/>
              <a:stretch>
                <a:fillRect/>
              </a:stretch>
            </p:blipFill>
            <p:spPr>
              <a:xfrm>
                <a:off x="6338202" y="1123950"/>
                <a:ext cx="2805798" cy="3047999"/>
              </a:xfrm>
              <a:prstGeom prst="rect">
                <a:avLst/>
              </a:prstGeom>
              <a:ln w="25400">
                <a:solidFill>
                  <a:schemeClr val="tx1"/>
                </a:solidFill>
              </a:ln>
            </p:spPr>
          </p:pic>
          <p:sp>
            <p:nvSpPr>
              <p:cNvPr id="6" name="TextBox 5"/>
              <p:cNvSpPr txBox="1"/>
              <p:nvPr/>
            </p:nvSpPr>
            <p:spPr>
              <a:xfrm>
                <a:off x="6629401" y="1792129"/>
                <a:ext cx="2362199" cy="246221"/>
              </a:xfrm>
              <a:prstGeom prst="rect">
                <a:avLst/>
              </a:prstGeom>
              <a:solidFill>
                <a:schemeClr val="bg1"/>
              </a:solidFill>
            </p:spPr>
            <p:txBody>
              <a:bodyPr wrap="square" rtlCol="0">
                <a:spAutoFit/>
              </a:bodyPr>
              <a:lstStyle/>
              <a:p>
                <a:r>
                  <a:rPr lang="en-US" sz="1000" b="1" dirty="0" err="1">
                    <a:solidFill>
                      <a:srgbClr val="FF0000"/>
                    </a:solidFill>
                  </a:rPr>
                  <a:t>realgenekim@SendYourSlides.com</a:t>
                </a:r>
                <a:endParaRPr lang="en-US" sz="1000" dirty="0"/>
              </a:p>
            </p:txBody>
          </p:sp>
          <p:sp>
            <p:nvSpPr>
              <p:cNvPr id="7" name="TextBox 6"/>
              <p:cNvSpPr txBox="1"/>
              <p:nvPr/>
            </p:nvSpPr>
            <p:spPr>
              <a:xfrm>
                <a:off x="6858000" y="2419350"/>
                <a:ext cx="1981200" cy="246221"/>
              </a:xfrm>
              <a:prstGeom prst="rect">
                <a:avLst/>
              </a:prstGeom>
              <a:solidFill>
                <a:schemeClr val="bg1"/>
              </a:solidFill>
            </p:spPr>
            <p:txBody>
              <a:bodyPr wrap="square" rtlCol="0">
                <a:spAutoFit/>
              </a:bodyPr>
              <a:lstStyle/>
              <a:p>
                <a:r>
                  <a:rPr lang="en-US" sz="1000" b="1" dirty="0" err="1" smtClean="0">
                    <a:solidFill>
                      <a:srgbClr val="FF0000"/>
                    </a:solidFill>
                  </a:rPr>
                  <a:t>ukdevops</a:t>
                </a:r>
                <a:endParaRPr lang="en-US" sz="1000" dirty="0"/>
              </a:p>
            </p:txBody>
          </p:sp>
        </p:grpSp>
        <p:sp>
          <p:nvSpPr>
            <p:cNvPr id="8" name="TextBox 7"/>
            <p:cNvSpPr txBox="1"/>
            <p:nvPr/>
          </p:nvSpPr>
          <p:spPr>
            <a:xfrm>
              <a:off x="6858000" y="2114550"/>
              <a:ext cx="2114088" cy="246221"/>
            </a:xfrm>
            <a:prstGeom prst="rect">
              <a:avLst/>
            </a:prstGeom>
            <a:solidFill>
              <a:schemeClr val="bg1"/>
            </a:solidFill>
          </p:spPr>
          <p:txBody>
            <a:bodyPr wrap="square" rtlCol="0">
              <a:spAutoFit/>
            </a:bodyPr>
            <a:lstStyle/>
            <a:p>
              <a:endParaRPr lang="en-US" sz="1000" dirty="0"/>
            </a:p>
          </p:txBody>
        </p:sp>
      </p:grpSp>
      <p:pic>
        <p:nvPicPr>
          <p:cNvPr id="14" name="Picture 13"/>
          <p:cNvPicPr>
            <a:picLocks noChangeAspect="1"/>
          </p:cNvPicPr>
          <p:nvPr/>
        </p:nvPicPr>
        <p:blipFill>
          <a:blip r:embed="rId4"/>
          <a:stretch>
            <a:fillRect/>
          </a:stretch>
        </p:blipFill>
        <p:spPr>
          <a:xfrm>
            <a:off x="6477000" y="2800351"/>
            <a:ext cx="4089400" cy="2040699"/>
          </a:xfrm>
          <a:prstGeom prst="rect">
            <a:avLst/>
          </a:prstGeom>
          <a:ln w="25400">
            <a:solidFill>
              <a:schemeClr val="tx1"/>
            </a:solidFill>
          </a:ln>
        </p:spPr>
      </p:pic>
    </p:spTree>
    <p:extLst>
      <p:ext uri="{BB962C8B-B14F-4D97-AF65-F5344CB8AC3E}">
        <p14:creationId xmlns:p14="http://schemas.microsoft.com/office/powerpoint/2010/main" val="535041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#4:</a:t>
            </a:r>
            <a:br>
              <a:rPr lang="en-US" dirty="0" smtClean="0"/>
            </a:br>
            <a:r>
              <a:rPr lang="en-US" dirty="0" smtClean="0"/>
              <a:t/>
            </a:r>
            <a:br>
              <a:rPr lang="en-US" dirty="0" smtClean="0"/>
            </a:br>
            <a:r>
              <a:rPr lang="en-US" dirty="0" err="1" smtClean="0"/>
              <a:t>DevOps</a:t>
            </a:r>
            <a:r>
              <a:rPr lang="en-US" dirty="0" smtClean="0"/>
              <a:t> Is Awesome For </a:t>
            </a:r>
            <a:r>
              <a:rPr lang="en-US" dirty="0" err="1" smtClean="0"/>
              <a:t>Infosec</a:t>
            </a: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419233797"/>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a:stretch>
            <a:fillRect/>
          </a:stretch>
        </p:blipFill>
        <p:spPr bwMode="auto">
          <a:xfrm>
            <a:off x="2343150" y="60"/>
            <a:ext cx="3714750" cy="5417855"/>
          </a:xfrm>
          <a:prstGeom prst="rect">
            <a:avLst/>
          </a:prstGeom>
          <a:noFill/>
          <a:ln w="9525">
            <a:noFill/>
            <a:miter lim="800000"/>
            <a:headEnd/>
            <a:tailEnd/>
          </a:ln>
        </p:spPr>
      </p:pic>
    </p:spTree>
    <p:extLst>
      <p:ext uri="{BB962C8B-B14F-4D97-AF65-F5344CB8AC3E}">
        <p14:creationId xmlns:p14="http://schemas.microsoft.com/office/powerpoint/2010/main" val="1894598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solidFill>
                  <a:schemeClr val="bg1"/>
                </a:solidFill>
              </a:rPr>
              <a:t>10 deploys per day</a:t>
            </a:r>
            <a:br>
              <a:rPr lang="en-US" dirty="0" smtClean="0">
                <a:solidFill>
                  <a:schemeClr val="bg1"/>
                </a:solidFill>
              </a:rPr>
            </a:br>
            <a:r>
              <a:rPr lang="en-US" dirty="0" smtClean="0">
                <a:solidFill>
                  <a:schemeClr val="bg1"/>
                </a:solidFill>
              </a:rPr>
              <a:t>Dev &amp; ops cooperation at Flickr</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John </a:t>
            </a:r>
            <a:r>
              <a:rPr lang="en-US" dirty="0" err="1" smtClean="0">
                <a:solidFill>
                  <a:schemeClr val="bg1"/>
                </a:solidFill>
              </a:rPr>
              <a:t>Allspaw</a:t>
            </a:r>
            <a:r>
              <a:rPr lang="en-US" dirty="0" smtClean="0">
                <a:solidFill>
                  <a:schemeClr val="bg1"/>
                </a:solidFill>
              </a:rPr>
              <a:t> &amp; Paul Hammond Velocity 2009</a:t>
            </a:r>
            <a:endParaRPr lang="en-US" dirty="0">
              <a:solidFill>
                <a:schemeClr val="bg1"/>
              </a:solidFill>
            </a:endParaRPr>
          </a:p>
        </p:txBody>
      </p:sp>
      <p:sp>
        <p:nvSpPr>
          <p:cNvPr id="5" name="Text Box 5"/>
          <p:cNvSpPr txBox="1">
            <a:spLocks noChangeArrowheads="1"/>
          </p:cNvSpPr>
          <p:nvPr/>
        </p:nvSpPr>
        <p:spPr bwMode="auto">
          <a:xfrm>
            <a:off x="5" y="4935758"/>
            <a:ext cx="3657595" cy="207759"/>
          </a:xfrm>
          <a:prstGeom prst="rect">
            <a:avLst/>
          </a:prstGeom>
          <a:noFill/>
          <a:ln>
            <a:noFill/>
          </a:ln>
        </p:spPr>
        <p:txBody>
          <a:bodyPr wrap="square" lIns="68573" tIns="34295" rIns="68573"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solidFill>
                  <a:schemeClr val="bg1"/>
                </a:solidFill>
              </a:rPr>
              <a:t>Source: John </a:t>
            </a:r>
            <a:r>
              <a:rPr lang="en-US" dirty="0" err="1" smtClean="0">
                <a:solidFill>
                  <a:schemeClr val="bg1"/>
                </a:solidFill>
              </a:rPr>
              <a:t>Allspaw</a:t>
            </a:r>
            <a:r>
              <a:rPr lang="en-US" dirty="0" smtClean="0">
                <a:solidFill>
                  <a:schemeClr val="bg1"/>
                </a:solidFill>
              </a:rPr>
              <a:t> (@</a:t>
            </a:r>
            <a:r>
              <a:rPr lang="en-US" dirty="0" err="1" smtClean="0">
                <a:solidFill>
                  <a:schemeClr val="bg1"/>
                </a:solidFill>
              </a:rPr>
              <a:t>allspaw</a:t>
            </a:r>
            <a:r>
              <a:rPr lang="en-US" dirty="0" smtClean="0">
                <a:solidFill>
                  <a:schemeClr val="bg1"/>
                </a:solidFill>
              </a:rPr>
              <a:t>) and Paul Hammond (@</a:t>
            </a:r>
            <a:r>
              <a:rPr lang="en-US" dirty="0" err="1" smtClean="0">
                <a:solidFill>
                  <a:schemeClr val="bg1"/>
                </a:solidFill>
              </a:rPr>
              <a:t>ph</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54920360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 name="Shape 75"/>
          <p:cNvSpPr/>
          <p:nvPr/>
        </p:nvSpPr>
        <p:spPr>
          <a:xfrm>
            <a:off x="7259560" y="2491177"/>
            <a:ext cx="1" cy="161147"/>
          </a:xfrm>
          <a:prstGeom prst="line">
            <a:avLst/>
          </a:prstGeom>
          <a:ln w="25400">
            <a:solidFill>
              <a:srgbClr val="4D80A8"/>
            </a:solidFill>
          </a:ln>
        </p:spPr>
        <p:txBody>
          <a:bodyPr lIns="0" tIns="0" rIns="0" bIns="0"/>
          <a:lstStyle/>
          <a:p>
            <a:pPr defTabSz="171450">
              <a:defRPr sz="1200">
                <a:solidFill>
                  <a:srgbClr val="000000"/>
                </a:solidFill>
                <a:uFillTx/>
                <a:latin typeface="+mj-lt"/>
                <a:ea typeface="+mj-ea"/>
                <a:cs typeface="+mj-cs"/>
                <a:sym typeface="Helvetica"/>
              </a:defRPr>
            </a:pPr>
            <a:endParaRPr sz="1200">
              <a:solidFill>
                <a:srgbClr val="000000"/>
              </a:solidFill>
              <a:latin typeface="Calibri"/>
              <a:sym typeface="Helvetica"/>
            </a:endParaRPr>
          </a:p>
        </p:txBody>
      </p:sp>
      <p:pic>
        <p:nvPicPr>
          <p:cNvPr id="76" name="image6.png"/>
          <p:cNvPicPr/>
          <p:nvPr/>
        </p:nvPicPr>
        <p:blipFill>
          <a:blip r:embed="rId2" cstate="screen">
            <a:extLst>
              <a:ext uri="{28A0092B-C50C-407E-A947-70E740481C1C}">
                <a14:useLocalDpi xmlns:a14="http://schemas.microsoft.com/office/drawing/2010/main"/>
              </a:ext>
            </a:extLst>
          </a:blip>
          <a:stretch>
            <a:fillRect/>
          </a:stretch>
        </p:blipFill>
        <p:spPr>
          <a:xfrm>
            <a:off x="126967" y="4627104"/>
            <a:ext cx="1162050" cy="363636"/>
          </a:xfrm>
          <a:prstGeom prst="rect">
            <a:avLst/>
          </a:prstGeom>
          <a:ln w="12700">
            <a:miter lim="400000"/>
          </a:ln>
        </p:spPr>
      </p:pic>
      <p:pic>
        <p:nvPicPr>
          <p:cNvPr id="78" name="Screen Shot 2015-01-11 at 7.53.28 PM.png"/>
          <p:cNvPicPr/>
          <p:nvPr/>
        </p:nvPicPr>
        <p:blipFill>
          <a:blip r:embed="rId3">
            <a:extLst/>
          </a:blip>
          <a:stretch>
            <a:fillRect/>
          </a:stretch>
        </p:blipFill>
        <p:spPr>
          <a:xfrm>
            <a:off x="-457200" y="0"/>
            <a:ext cx="9864090" cy="5143500"/>
          </a:xfrm>
          <a:prstGeom prst="rect">
            <a:avLst/>
          </a:prstGeom>
          <a:ln w="12700">
            <a:miter lim="400000"/>
          </a:ln>
        </p:spPr>
      </p:pic>
    </p:spTree>
    <p:extLst>
      <p:ext uri="{BB962C8B-B14F-4D97-AF65-F5344CB8AC3E}">
        <p14:creationId xmlns:p14="http://schemas.microsoft.com/office/powerpoint/2010/main" val="195512744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Capital One: </a:t>
            </a:r>
            <a:r>
              <a:rPr lang="en-US" dirty="0" err="1" smtClean="0"/>
              <a:t>DevOpsSec</a:t>
            </a:r>
            <a:endParaRPr lang="en-US" dirty="0"/>
          </a:p>
        </p:txBody>
      </p:sp>
      <p:pic>
        <p:nvPicPr>
          <p:cNvPr id="6" name="Picture 5"/>
          <p:cNvPicPr>
            <a:picLocks noChangeAspect="1"/>
          </p:cNvPicPr>
          <p:nvPr/>
        </p:nvPicPr>
        <p:blipFill>
          <a:blip r:embed="rId2"/>
          <a:stretch>
            <a:fillRect/>
          </a:stretch>
        </p:blipFill>
        <p:spPr>
          <a:xfrm>
            <a:off x="1371600" y="819150"/>
            <a:ext cx="7010400" cy="3770857"/>
          </a:xfrm>
          <a:prstGeom prst="rect">
            <a:avLst/>
          </a:prstGeom>
        </p:spPr>
      </p:pic>
      <p:sp>
        <p:nvSpPr>
          <p:cNvPr id="4" name="Text Box 5"/>
          <p:cNvSpPr txBox="1">
            <a:spLocks noChangeArrowheads="1"/>
          </p:cNvSpPr>
          <p:nvPr/>
        </p:nvSpPr>
        <p:spPr bwMode="auto">
          <a:xfrm>
            <a:off x="0" y="4935759"/>
            <a:ext cx="6172200" cy="1923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7" tIns="34295" rIns="68567"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sz="800" dirty="0"/>
              <a:t>Source: </a:t>
            </a:r>
            <a:r>
              <a:rPr lang="en-US" sz="800" dirty="0" err="1" smtClean="0"/>
              <a:t>Tapabrata</a:t>
            </a:r>
            <a:r>
              <a:rPr lang="en-US" sz="800" dirty="0" smtClean="0"/>
              <a:t> Pal, Capital One</a:t>
            </a:r>
            <a:endParaRPr lang="en-US" sz="800" dirty="0"/>
          </a:p>
        </p:txBody>
      </p:sp>
    </p:spTree>
    <p:extLst>
      <p:ext uri="{BB962C8B-B14F-4D97-AF65-F5344CB8AC3E}">
        <p14:creationId xmlns:p14="http://schemas.microsoft.com/office/powerpoint/2010/main" val="36132968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ATM Story…</a:t>
            </a:r>
            <a:endParaRPr lang="en-US" dirty="0"/>
          </a:p>
        </p:txBody>
      </p:sp>
      <p:sp>
        <p:nvSpPr>
          <p:cNvPr id="3" name="Content Placeholder 2"/>
          <p:cNvSpPr>
            <a:spLocks noGrp="1"/>
          </p:cNvSpPr>
          <p:nvPr>
            <p:ph idx="1"/>
          </p:nvPr>
        </p:nvSpPr>
        <p:spPr/>
        <p:txBody>
          <a:bodyPr>
            <a:normAutofit/>
          </a:bodyPr>
          <a:lstStyle/>
          <a:p>
            <a:endParaRPr lang="en-US" dirty="0" smtClean="0"/>
          </a:p>
        </p:txBody>
      </p:sp>
    </p:spTree>
    <p:extLst>
      <p:ext uri="{BB962C8B-B14F-4D97-AF65-F5344CB8AC3E}">
        <p14:creationId xmlns:p14="http://schemas.microsoft.com/office/powerpoint/2010/main" val="1549495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41437" y="457200"/>
            <a:ext cx="7788165" cy="2647950"/>
          </a:xfrm>
        </p:spPr>
        <p:txBody>
          <a:bodyPr/>
          <a:lstStyle/>
          <a:p>
            <a:r>
              <a:rPr lang="en-US" dirty="0" smtClean="0"/>
              <a:t>Surprise #1:</a:t>
            </a:r>
            <a:br>
              <a:rPr lang="en-US" dirty="0" smtClean="0"/>
            </a:br>
            <a:r>
              <a:rPr lang="en-US" dirty="0" smtClean="0"/>
              <a:t/>
            </a:r>
            <a:br>
              <a:rPr lang="en-US" dirty="0" smtClean="0"/>
            </a:br>
            <a:r>
              <a:rPr lang="en-US" dirty="0" smtClean="0"/>
              <a:t>The Business Value Of </a:t>
            </a:r>
            <a:r>
              <a:rPr lang="en-US" dirty="0" err="1" smtClean="0"/>
              <a:t>DevOps</a:t>
            </a:r>
            <a:r>
              <a:rPr lang="en-US" dirty="0" smtClean="0"/>
              <a:t> </a:t>
            </a:r>
            <a:br>
              <a:rPr lang="en-US" dirty="0" smtClean="0"/>
            </a:br>
            <a:r>
              <a:rPr lang="en-US" dirty="0" smtClean="0"/>
              <a:t>Is Even Higher Than We Thought</a:t>
            </a:r>
            <a:endParaRPr lang="en-US" dirty="0"/>
          </a:p>
        </p:txBody>
      </p:sp>
      <p:sp>
        <p:nvSpPr>
          <p:cNvPr id="3" name="TextBox 2"/>
          <p:cNvSpPr txBox="1"/>
          <p:nvPr/>
        </p:nvSpPr>
        <p:spPr>
          <a:xfrm>
            <a:off x="-1550796" y="1721628"/>
            <a:ext cx="138497" cy="288550"/>
          </a:xfrm>
          <a:prstGeom prst="rect">
            <a:avLst/>
          </a:prstGeom>
          <a:noFill/>
        </p:spPr>
        <p:txBody>
          <a:bodyPr wrap="none" lIns="68573" tIns="34295" rIns="68573" bIns="34295" rtlCol="0">
            <a:spAutoFit/>
          </a:bodyPr>
          <a:lstStyle/>
          <a:p>
            <a:pPr defTabSz="685796" fontAlgn="base">
              <a:spcBef>
                <a:spcPct val="0"/>
              </a:spcBef>
              <a:spcAft>
                <a:spcPct val="0"/>
              </a:spcAft>
            </a:pPr>
            <a:endParaRPr lang="en-US" sz="1400" dirty="0">
              <a:solidFill>
                <a:prstClr val="black"/>
              </a:solidFill>
              <a:latin typeface="Arial" pitchFamily="34" charset="0"/>
              <a:ea typeface="ＭＳ Ｐゴシック" pitchFamily="34" charset="-128"/>
              <a:cs typeface="Arial" pitchFamily="34" charset="0"/>
            </a:endParaRPr>
          </a:p>
        </p:txBody>
      </p:sp>
    </p:spTree>
    <p:extLst>
      <p:ext uri="{BB962C8B-B14F-4D97-AF65-F5344CB8AC3E}">
        <p14:creationId xmlns:p14="http://schemas.microsoft.com/office/powerpoint/2010/main" val="17481525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Michael </a:t>
            </a:r>
            <a:r>
              <a:rPr lang="en-US" dirty="0" err="1" smtClean="0"/>
              <a:t>Hrenko</a:t>
            </a:r>
            <a:r>
              <a:rPr lang="en-US" dirty="0" smtClean="0"/>
              <a:t>, Blue Shield of CA</a:t>
            </a:r>
            <a:endParaRPr lang="en-US" dirty="0"/>
          </a:p>
        </p:txBody>
      </p:sp>
      <p:pic>
        <p:nvPicPr>
          <p:cNvPr id="2" name="Picture 1"/>
          <p:cNvPicPr>
            <a:picLocks noChangeAspect="1"/>
          </p:cNvPicPr>
          <p:nvPr/>
        </p:nvPicPr>
        <p:blipFill>
          <a:blip r:embed="rId2"/>
          <a:stretch>
            <a:fillRect/>
          </a:stretch>
        </p:blipFill>
        <p:spPr>
          <a:xfrm>
            <a:off x="1447800" y="905524"/>
            <a:ext cx="5814345" cy="4237976"/>
          </a:xfrm>
          <a:prstGeom prst="rect">
            <a:avLst/>
          </a:prstGeom>
        </p:spPr>
      </p:pic>
      <p:sp>
        <p:nvSpPr>
          <p:cNvPr id="5" name="Right Arrow 4"/>
          <p:cNvSpPr/>
          <p:nvPr/>
        </p:nvSpPr>
        <p:spPr>
          <a:xfrm>
            <a:off x="152400" y="2114550"/>
            <a:ext cx="1236271" cy="378821"/>
          </a:xfrm>
          <a:prstGeom prst="rightArrow">
            <a:avLst>
              <a:gd name="adj1" fmla="val 50000"/>
              <a:gd name="adj2" fmla="val 61478"/>
            </a:avLst>
          </a:prstGeom>
          <a:solidFill>
            <a:srgbClr val="FF0000"/>
          </a:solidFill>
        </p:spPr>
        <p:style>
          <a:lnRef idx="1">
            <a:schemeClr val="accent1"/>
          </a:lnRef>
          <a:fillRef idx="3">
            <a:schemeClr val="accent1"/>
          </a:fillRef>
          <a:effectRef idx="2">
            <a:schemeClr val="accent1"/>
          </a:effectRef>
          <a:fontRef idx="minor">
            <a:schemeClr val="lt1"/>
          </a:fontRef>
        </p:style>
        <p:txBody>
          <a:bodyPr lIns="68561" tIns="34289" rIns="68561" bIns="34289" rtlCol="0" anchor="ctr"/>
          <a:lstStyle/>
          <a:p>
            <a:pPr algn="ctr" defTabSz="685796" fontAlgn="base">
              <a:spcBef>
                <a:spcPct val="0"/>
              </a:spcBef>
              <a:spcAft>
                <a:spcPct val="0"/>
              </a:spcAft>
            </a:pPr>
            <a:endParaRPr lang="en-US" sz="1400" dirty="0">
              <a:solidFill>
                <a:prstClr val="white"/>
              </a:solidFill>
              <a:latin typeface="Arial" panose="020B0604020202020204" pitchFamily="34" charset="0"/>
            </a:endParaRPr>
          </a:p>
        </p:txBody>
      </p:sp>
    </p:spTree>
    <p:extLst>
      <p:ext uri="{BB962C8B-B14F-4D97-AF65-F5344CB8AC3E}">
        <p14:creationId xmlns:p14="http://schemas.microsoft.com/office/powerpoint/2010/main" val="15745487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 Performers Are More </a:t>
            </a:r>
            <a:r>
              <a:rPr lang="en-US" dirty="0"/>
              <a:t>Agile</a:t>
            </a:r>
          </a:p>
        </p:txBody>
      </p:sp>
      <p:sp>
        <p:nvSpPr>
          <p:cNvPr id="6" name="Shape 233"/>
          <p:cNvSpPr txBox="1">
            <a:spLocks/>
          </p:cNvSpPr>
          <p:nvPr/>
        </p:nvSpPr>
        <p:spPr bwMode="auto">
          <a:xfrm>
            <a:off x="304800" y="1200157"/>
            <a:ext cx="3250500"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dirty="0">
                <a:solidFill>
                  <a:srgbClr val="434343"/>
                </a:solidFill>
              </a:rPr>
              <a:t>30x</a:t>
            </a:r>
          </a:p>
          <a:p>
            <a:pPr marL="0" indent="0">
              <a:spcBef>
                <a:spcPts val="0"/>
              </a:spcBef>
              <a:buClr>
                <a:schemeClr val="dk1"/>
              </a:buClr>
              <a:buNone/>
            </a:pPr>
            <a:endParaRPr lang="en-US" sz="1200" dirty="0">
              <a:solidFill>
                <a:srgbClr val="434343"/>
              </a:solidFill>
            </a:endParaRPr>
          </a:p>
        </p:txBody>
      </p:sp>
      <p:sp>
        <p:nvSpPr>
          <p:cNvPr id="8" name="Shape 235"/>
          <p:cNvSpPr txBox="1">
            <a:spLocks/>
          </p:cNvSpPr>
          <p:nvPr/>
        </p:nvSpPr>
        <p:spPr bwMode="auto">
          <a:xfrm>
            <a:off x="4476033" y="1200157"/>
            <a:ext cx="4022999"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dirty="0" smtClean="0">
                <a:solidFill>
                  <a:srgbClr val="434343"/>
                </a:solidFill>
              </a:rPr>
              <a:t>200x</a:t>
            </a:r>
            <a:endParaRPr lang="en-US" sz="9600" b="1" dirty="0">
              <a:solidFill>
                <a:srgbClr val="434343"/>
              </a:solidFill>
            </a:endParaRPr>
          </a:p>
          <a:p>
            <a:pPr marL="0" indent="0">
              <a:spcBef>
                <a:spcPts val="0"/>
              </a:spcBef>
              <a:buClr>
                <a:schemeClr val="dk1"/>
              </a:buClr>
              <a:buNone/>
            </a:pPr>
            <a:endParaRPr lang="en-US" sz="1200" dirty="0">
              <a:solidFill>
                <a:srgbClr val="434343"/>
              </a:solidFill>
            </a:endParaRPr>
          </a:p>
        </p:txBody>
      </p:sp>
      <p:sp>
        <p:nvSpPr>
          <p:cNvPr id="9" name="Shape 236"/>
          <p:cNvSpPr txBox="1"/>
          <p:nvPr/>
        </p:nvSpPr>
        <p:spPr>
          <a:xfrm>
            <a:off x="392550" y="2678776"/>
            <a:ext cx="3250500" cy="1272824"/>
          </a:xfrm>
          <a:prstGeom prst="rect">
            <a:avLst/>
          </a:prstGeom>
        </p:spPr>
        <p:txBody>
          <a:bodyPr lIns="91411" tIns="91411" rIns="91411" bIns="91411" anchor="t" anchorCtr="0">
            <a:noAutofit/>
          </a:bodyPr>
          <a:lstStyle/>
          <a:p>
            <a:r>
              <a:rPr lang="en-US" sz="3600" dirty="0">
                <a:solidFill>
                  <a:srgbClr val="434343"/>
                </a:solidFill>
                <a:latin typeface="Arial"/>
                <a:cs typeface="Arial"/>
              </a:rPr>
              <a:t>more frequent deployments</a:t>
            </a:r>
          </a:p>
        </p:txBody>
      </p:sp>
      <p:sp>
        <p:nvSpPr>
          <p:cNvPr id="10" name="Shape 237"/>
          <p:cNvSpPr txBox="1"/>
          <p:nvPr/>
        </p:nvSpPr>
        <p:spPr>
          <a:xfrm>
            <a:off x="4563633" y="2678776"/>
            <a:ext cx="4022999" cy="1272824"/>
          </a:xfrm>
          <a:prstGeom prst="rect">
            <a:avLst/>
          </a:prstGeom>
        </p:spPr>
        <p:txBody>
          <a:bodyPr lIns="91411" tIns="91411" rIns="91411" bIns="91411" anchor="t" anchorCtr="0">
            <a:noAutofit/>
          </a:bodyPr>
          <a:lstStyle/>
          <a:p>
            <a:r>
              <a:rPr lang="en-US" sz="3600" dirty="0">
                <a:solidFill>
                  <a:srgbClr val="434343"/>
                </a:solidFill>
                <a:latin typeface="Arial"/>
                <a:cs typeface="Arial"/>
              </a:rPr>
              <a:t>faster lead times than their peers</a:t>
            </a:r>
          </a:p>
        </p:txBody>
      </p:sp>
      <p:sp>
        <p:nvSpPr>
          <p:cNvPr id="12" name="Text Box 5"/>
          <p:cNvSpPr txBox="1">
            <a:spLocks noChangeArrowheads="1"/>
          </p:cNvSpPr>
          <p:nvPr/>
        </p:nvSpPr>
        <p:spPr bwMode="auto">
          <a:xfrm>
            <a:off x="0" y="4935764"/>
            <a:ext cx="7086600"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Puppet Labs </a:t>
            </a:r>
            <a:r>
              <a:rPr lang="en-US" dirty="0" smtClean="0"/>
              <a:t>2015 State </a:t>
            </a:r>
            <a:r>
              <a:rPr lang="en-US" dirty="0"/>
              <a:t>Of </a:t>
            </a:r>
            <a:r>
              <a:rPr lang="en-US" dirty="0" err="1"/>
              <a:t>DevOps</a:t>
            </a:r>
            <a:r>
              <a:rPr lang="en-US" dirty="0"/>
              <a:t>: https://</a:t>
            </a:r>
            <a:r>
              <a:rPr lang="en-US" dirty="0" err="1"/>
              <a:t>puppetlabs.com</a:t>
            </a:r>
            <a:r>
              <a:rPr lang="en-US" dirty="0"/>
              <a:t>/2015-devops-report</a:t>
            </a:r>
          </a:p>
        </p:txBody>
      </p:sp>
    </p:spTree>
    <p:extLst>
      <p:ext uri="{BB962C8B-B14F-4D97-AF65-F5344CB8AC3E}">
        <p14:creationId xmlns:p14="http://schemas.microsoft.com/office/powerpoint/2010/main" val="153662053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8"/>
            <a:ext cx="8458200" cy="594122"/>
          </a:xfrm>
        </p:spPr>
        <p:txBody>
          <a:bodyPr/>
          <a:lstStyle/>
          <a:p>
            <a:r>
              <a:rPr lang="en-US" dirty="0" smtClean="0"/>
              <a:t>High</a:t>
            </a:r>
            <a:r>
              <a:rPr lang="en-US" dirty="0"/>
              <a:t> </a:t>
            </a:r>
            <a:r>
              <a:rPr lang="en-US" dirty="0" smtClean="0"/>
              <a:t>Performers Are </a:t>
            </a:r>
            <a:r>
              <a:rPr lang="en-US" dirty="0"/>
              <a:t>More </a:t>
            </a:r>
            <a:r>
              <a:rPr lang="en-US" dirty="0" smtClean="0"/>
              <a:t>Reliable</a:t>
            </a:r>
            <a:endParaRPr lang="en-US" dirty="0"/>
          </a:p>
        </p:txBody>
      </p:sp>
      <p:sp>
        <p:nvSpPr>
          <p:cNvPr id="6" name="Shape 233"/>
          <p:cNvSpPr txBox="1">
            <a:spLocks/>
          </p:cNvSpPr>
          <p:nvPr/>
        </p:nvSpPr>
        <p:spPr bwMode="auto">
          <a:xfrm>
            <a:off x="304800" y="1200157"/>
            <a:ext cx="3250500"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dirty="0" smtClean="0">
                <a:solidFill>
                  <a:srgbClr val="434343"/>
                </a:solidFill>
              </a:rPr>
              <a:t>60x</a:t>
            </a:r>
            <a:endParaRPr lang="en-US" sz="9600" b="1" dirty="0">
              <a:solidFill>
                <a:srgbClr val="434343"/>
              </a:solidFill>
            </a:endParaRPr>
          </a:p>
          <a:p>
            <a:pPr marL="0" indent="0">
              <a:spcBef>
                <a:spcPts val="0"/>
              </a:spcBef>
              <a:buClr>
                <a:schemeClr val="dk1"/>
              </a:buClr>
              <a:buNone/>
            </a:pPr>
            <a:endParaRPr lang="en-US" sz="1200" dirty="0">
              <a:solidFill>
                <a:srgbClr val="434343"/>
              </a:solidFill>
            </a:endParaRPr>
          </a:p>
        </p:txBody>
      </p:sp>
      <p:sp>
        <p:nvSpPr>
          <p:cNvPr id="8" name="Shape 235"/>
          <p:cNvSpPr txBox="1">
            <a:spLocks/>
          </p:cNvSpPr>
          <p:nvPr/>
        </p:nvSpPr>
        <p:spPr bwMode="auto">
          <a:xfrm>
            <a:off x="4476033" y="1200157"/>
            <a:ext cx="4022999" cy="1989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t"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Bef>
                <a:spcPts val="0"/>
              </a:spcBef>
              <a:buClr>
                <a:schemeClr val="dk1"/>
              </a:buClr>
              <a:buNone/>
            </a:pPr>
            <a:endParaRPr lang="en-US" sz="1800" dirty="0">
              <a:solidFill>
                <a:srgbClr val="434343"/>
              </a:solidFill>
            </a:endParaRPr>
          </a:p>
          <a:p>
            <a:pPr marL="0" indent="0">
              <a:spcBef>
                <a:spcPts val="0"/>
              </a:spcBef>
              <a:buClr>
                <a:schemeClr val="dk1"/>
              </a:buClr>
              <a:buSzPct val="25000"/>
              <a:buNone/>
            </a:pPr>
            <a:r>
              <a:rPr lang="en-US" sz="9600" b="1" smtClean="0">
                <a:solidFill>
                  <a:srgbClr val="434343"/>
                </a:solidFill>
              </a:rPr>
              <a:t>168x</a:t>
            </a:r>
            <a:endParaRPr lang="en-US" sz="9600" b="1" dirty="0">
              <a:solidFill>
                <a:srgbClr val="434343"/>
              </a:solidFill>
            </a:endParaRPr>
          </a:p>
          <a:p>
            <a:pPr marL="0" indent="0">
              <a:spcBef>
                <a:spcPts val="0"/>
              </a:spcBef>
              <a:buClr>
                <a:schemeClr val="dk1"/>
              </a:buClr>
              <a:buNone/>
            </a:pPr>
            <a:endParaRPr lang="en-US" sz="1200" dirty="0">
              <a:solidFill>
                <a:srgbClr val="434343"/>
              </a:solidFill>
            </a:endParaRPr>
          </a:p>
        </p:txBody>
      </p:sp>
      <p:sp>
        <p:nvSpPr>
          <p:cNvPr id="9" name="Shape 236"/>
          <p:cNvSpPr txBox="1"/>
          <p:nvPr/>
        </p:nvSpPr>
        <p:spPr>
          <a:xfrm>
            <a:off x="392550" y="2678776"/>
            <a:ext cx="3250500" cy="1272824"/>
          </a:xfrm>
          <a:prstGeom prst="rect">
            <a:avLst/>
          </a:prstGeom>
        </p:spPr>
        <p:txBody>
          <a:bodyPr lIns="91411" tIns="91411" rIns="91411" bIns="91411" anchor="t" anchorCtr="0">
            <a:noAutofit/>
          </a:bodyPr>
          <a:lstStyle/>
          <a:p>
            <a:r>
              <a:rPr lang="en-US" sz="3600" dirty="0">
                <a:solidFill>
                  <a:srgbClr val="434343"/>
                </a:solidFill>
                <a:latin typeface="Arial"/>
                <a:cs typeface="Arial"/>
              </a:rPr>
              <a:t>the change success rate</a:t>
            </a:r>
          </a:p>
        </p:txBody>
      </p:sp>
      <p:sp>
        <p:nvSpPr>
          <p:cNvPr id="10" name="Shape 237"/>
          <p:cNvSpPr txBox="1"/>
          <p:nvPr/>
        </p:nvSpPr>
        <p:spPr>
          <a:xfrm>
            <a:off x="4563633" y="2678776"/>
            <a:ext cx="4022999" cy="1272824"/>
          </a:xfrm>
          <a:prstGeom prst="rect">
            <a:avLst/>
          </a:prstGeom>
        </p:spPr>
        <p:txBody>
          <a:bodyPr lIns="91411" tIns="91411" rIns="91411" bIns="91411" anchor="t" anchorCtr="0">
            <a:noAutofit/>
          </a:bodyPr>
          <a:lstStyle/>
          <a:p>
            <a:r>
              <a:rPr lang="en-US" sz="3600" dirty="0">
                <a:solidFill>
                  <a:srgbClr val="434343"/>
                </a:solidFill>
                <a:latin typeface="Arial"/>
                <a:cs typeface="Arial"/>
              </a:rPr>
              <a:t>faster mean time to recover (MTTR)</a:t>
            </a:r>
          </a:p>
        </p:txBody>
      </p:sp>
      <p:sp>
        <p:nvSpPr>
          <p:cNvPr id="12" name="Text Box 5"/>
          <p:cNvSpPr txBox="1">
            <a:spLocks noChangeArrowheads="1"/>
          </p:cNvSpPr>
          <p:nvPr/>
        </p:nvSpPr>
        <p:spPr bwMode="auto">
          <a:xfrm>
            <a:off x="0" y="4935764"/>
            <a:ext cx="7086600" cy="2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dirty="0"/>
              <a:t>Source: Puppet Labs </a:t>
            </a:r>
            <a:r>
              <a:rPr lang="en-US" dirty="0" smtClean="0"/>
              <a:t>2015 State </a:t>
            </a:r>
            <a:r>
              <a:rPr lang="en-US" dirty="0"/>
              <a:t>Of </a:t>
            </a:r>
            <a:r>
              <a:rPr lang="en-US" dirty="0" err="1"/>
              <a:t>DevOps</a:t>
            </a:r>
            <a:r>
              <a:rPr lang="en-US" dirty="0"/>
              <a:t>: https://</a:t>
            </a:r>
            <a:r>
              <a:rPr lang="en-US" dirty="0" err="1"/>
              <a:t>puppetlabs.com</a:t>
            </a:r>
            <a:r>
              <a:rPr lang="en-US" dirty="0"/>
              <a:t>/2015-devops-report</a:t>
            </a:r>
          </a:p>
        </p:txBody>
      </p:sp>
    </p:spTree>
    <p:extLst>
      <p:ext uri="{BB962C8B-B14F-4D97-AF65-F5344CB8AC3E}">
        <p14:creationId xmlns:p14="http://schemas.microsoft.com/office/powerpoint/2010/main" val="157008184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RSAC 2012 Presentation PPT Speaker Template 2">
  <a:themeElements>
    <a:clrScheme name="Custom 16">
      <a:dk1>
        <a:sysClr val="windowText" lastClr="000000"/>
      </a:dk1>
      <a:lt1>
        <a:sysClr val="window" lastClr="FFFFFF"/>
      </a:lt1>
      <a:dk2>
        <a:srgbClr val="5392CF"/>
      </a:dk2>
      <a:lt2>
        <a:srgbClr val="EEECE1"/>
      </a:lt2>
      <a:accent1>
        <a:srgbClr val="5392CF"/>
      </a:accent1>
      <a:accent2>
        <a:srgbClr val="6AB843"/>
      </a:accent2>
      <a:accent3>
        <a:srgbClr val="7659A6"/>
      </a:accent3>
      <a:accent4>
        <a:srgbClr val="7CC7F1"/>
      </a:accent4>
      <a:accent5>
        <a:srgbClr val="AAD057"/>
      </a:accent5>
      <a:accent6>
        <a:srgbClr val="A172B2"/>
      </a:accent6>
      <a:hlink>
        <a:srgbClr val="CB022A"/>
      </a:hlink>
      <a:folHlink>
        <a:srgbClr val="E2483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5602</TotalTime>
  <Words>2608</Words>
  <Application>Microsoft Macintosh PowerPoint</Application>
  <PresentationFormat>On-screen Show (16:9)</PresentationFormat>
  <Paragraphs>308</Paragraphs>
  <Slides>70</Slides>
  <Notes>26</Notes>
  <HiddenSlides>21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Calibri</vt:lpstr>
      <vt:lpstr>Courier New</vt:lpstr>
      <vt:lpstr>Helvetica</vt:lpstr>
      <vt:lpstr>Lucida Grande</vt:lpstr>
      <vt:lpstr>MS PGothic</vt:lpstr>
      <vt:lpstr>ＭＳ Ｐゴシック</vt:lpstr>
      <vt:lpstr>Trebuchet MS</vt:lpstr>
      <vt:lpstr>Verdana</vt:lpstr>
      <vt:lpstr>Wingdings</vt:lpstr>
      <vt:lpstr>Arial</vt:lpstr>
      <vt:lpstr>RSAC 2012 Presentation PPT Speaker Template 2</vt:lpstr>
      <vt:lpstr>PowerPoint Presentation</vt:lpstr>
      <vt:lpstr>The Downward  Spiral…</vt:lpstr>
      <vt:lpstr>PowerPoint Presentation</vt:lpstr>
      <vt:lpstr>PowerPoint Presentation</vt:lpstr>
      <vt:lpstr>IT Ops And Dev At War</vt:lpstr>
      <vt:lpstr>PowerPoint Presentation</vt:lpstr>
      <vt:lpstr>PowerPoint Presentation</vt:lpstr>
      <vt:lpstr>High Performers Are More Agile</vt:lpstr>
      <vt:lpstr>High Performers Are More Reliable</vt:lpstr>
      <vt:lpstr>High Performers Win In The Marketplace</vt:lpstr>
      <vt:lpstr>PowerPoint Presentation</vt:lpstr>
      <vt:lpstr>PowerPoint Presentation</vt:lpstr>
      <vt:lpstr>“deploys / day”  </vt:lpstr>
      <vt:lpstr>PowerPoint Presentation</vt:lpstr>
      <vt:lpstr>Today Is Last Chance To Take DevOps Survey!</vt:lpstr>
      <vt:lpstr>Who Is Doing DevOps?</vt:lpstr>
      <vt:lpstr>PowerPoint Presentation</vt:lpstr>
      <vt:lpstr>PowerPoint Presentation</vt:lpstr>
      <vt:lpstr>Deploy Smaller Changes, More Frequently *</vt:lpstr>
      <vt:lpstr>CSG: COBOL App + 20 tech stacks</vt:lpstr>
      <vt:lpstr>CSG: COBOL App + 20 tech stacks</vt:lpstr>
      <vt:lpstr>“As a lifelong Ops practitioner, I know we need DevOps to make our work humane.  In the past, I’ve worked every holiday, on my birthday, my spouse’s birthday, and even on the day my son was born.”  Nathan Shimek Engineering Manager, New Context</vt:lpstr>
      <vt:lpstr>Developers Carry Pagers </vt:lpstr>
      <vt:lpstr>“As a developer, the most satisfying points in my career?  “It’s when I wrote the code, pushed the button to deploy it, watched the metrics to see if it actually worked in production, and fixed it if it broke.”  Tim Tischler Director of Operations Engineering Nike, Inc.</vt:lpstr>
      <vt:lpstr>Dev And Ops: We’re Both Engineers</vt:lpstr>
      <vt:lpstr>Dev And Ops: We’re Both Engineers</vt:lpstr>
      <vt:lpstr>Dev And Ops: We’re Both Engineers</vt:lpstr>
      <vt:lpstr>PowerPoint Presentation</vt:lpstr>
      <vt:lpstr>“deploys per day”  </vt:lpstr>
      <vt:lpstr>“What is your lead time  for changes?”  “How long does it take to go from code committed to code successfully running in production?”</vt:lpstr>
      <vt:lpstr>PowerPoint Presentation</vt:lpstr>
      <vt:lpstr>Deployment Lead Time Predicts…</vt:lpstr>
      <vt:lpstr>“In November 2011, running even the most minimal test for CloudFoundry required deploying to 45 virtual machines, which took a half hour.  This was way too long, and also prevented developers from testing on their own workstations.    By using containers, within months, we got it down to 18 virtual machines so that any developer can deploy the entire system to single VM in six minutes.”    — Elisabeth Hendrickson, VP Engineering,  Big Data Suite, Pivotal</vt:lpstr>
      <vt:lpstr>What Is The One Question That Predicts Performance With  Startling Accuracy?</vt:lpstr>
      <vt:lpstr>“To what degree do we fear  doing deployments?”</vt:lpstr>
      <vt:lpstr>IT Performance And Org Performace</vt:lpstr>
      <vt:lpstr>PowerPoint Presentation</vt:lpstr>
      <vt:lpstr>Dr. Steven Spear</vt:lpstr>
      <vt:lpstr>Dr. Steven Spear’s Four Capabilities</vt:lpstr>
      <vt:lpstr>Capability 1</vt:lpstr>
      <vt:lpstr>Capability 2</vt:lpstr>
      <vt:lpstr>Capability 3</vt:lpstr>
      <vt:lpstr>DevOps Practices In Capability 3</vt:lpstr>
      <vt:lpstr>Google Dev And Ops (2013)</vt:lpstr>
      <vt:lpstr>PowerPoint Presentation</vt:lpstr>
      <vt:lpstr>PowerPoint Presentation</vt:lpstr>
      <vt:lpstr>Capability 4</vt:lpstr>
      <vt:lpstr>PowerPoint Presentation</vt:lpstr>
      <vt:lpstr>PowerPoint Presentation</vt:lpstr>
      <vt:lpstr>PowerPoint Presentation</vt:lpstr>
      <vt:lpstr>PowerPoint Presentation</vt:lpstr>
      <vt:lpstr>DevOps Enterprise Summit</vt:lpstr>
      <vt:lpstr>Observations</vt:lpstr>
      <vt:lpstr>Observations</vt:lpstr>
      <vt:lpstr>1b. Dependency Visibility</vt:lpstr>
      <vt:lpstr>Chivas Nambiar, Verizon</vt:lpstr>
      <vt:lpstr>Heather Mickman, Target, Inc.</vt:lpstr>
      <vt:lpstr>Why Do I Think This Is Important?</vt:lpstr>
      <vt:lpstr>The Downward  Spiral…</vt:lpstr>
      <vt:lpstr>PowerPoint Presentation</vt:lpstr>
      <vt:lpstr>PowerPoint Presentation</vt:lpstr>
      <vt:lpstr>DevOps Enterprise Summit 2016</vt:lpstr>
      <vt:lpstr>Interesting In Learning More?</vt:lpstr>
      <vt:lpstr>PowerPoint Presentation</vt:lpstr>
      <vt:lpstr>PowerPoint Presentation</vt:lpstr>
      <vt:lpstr>10 deploys per day Dev &amp; ops cooperation at Flickr  John Allspaw &amp; Paul Hammond Velocity 2009</vt:lpstr>
      <vt:lpstr>PowerPoint Presentation</vt:lpstr>
      <vt:lpstr>Capital One: DevOpsSec</vt:lpstr>
      <vt:lpstr>An ATM Story…</vt:lpstr>
      <vt:lpstr>Michael Hrenko, Blue Shield of CA</vt:lpstr>
    </vt:vector>
  </TitlesOfParts>
  <Company>SmartSource Rentals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Gene Kim</cp:lastModifiedBy>
  <cp:revision>368</cp:revision>
  <dcterms:created xsi:type="dcterms:W3CDTF">2014-06-01T23:27:39Z</dcterms:created>
  <dcterms:modified xsi:type="dcterms:W3CDTF">2016-04-20T07:34:21Z</dcterms:modified>
</cp:coreProperties>
</file>